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7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venir" panose="02000503020000020003" pitchFamily="2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roxima Nova" panose="02000506030000020004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en Wilcock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C9DE2D-6654-9759-6E4F-751A299D80E5}" v="1" dt="2020-07-22T15:56:19.754"/>
  </p1510:revLst>
</p1510:revInfo>
</file>

<file path=ppt/tableStyles.xml><?xml version="1.0" encoding="utf-8"?>
<a:tblStyleLst xmlns:a="http://schemas.openxmlformats.org/drawingml/2006/main" def="{566D8BCE-C1D8-4D17-8DDD-4F0DD0D49CC2}">
  <a:tblStyle styleId="{566D8BCE-C1D8-4D17-8DDD-4F0DD0D49C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WaHZ2lrZ3I7GQlNzlHuiBgB2fhRCCiVTIXTd_paWtlA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google.com/presentation/d/1k3bRAlplBiFXMAju6p4HGR4dGWO1if7ZP-PQFNSe6t4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1761095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native, data orchestration toolkit to build data pipelines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 in real time.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Microservice based, real time , stream processing product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Predesssor of Spring XD</a:t>
            </a:r>
            <a:endParaRPr/>
          </a:p>
        </p:txBody>
      </p:sp>
      <p:sp>
        <p:nvSpPr>
          <p:cNvPr id="650" name="Google Shape;650;g21761095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4a48b8e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Telecommunications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(Comcast)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Data ingest, stream processing, integration with Spark and Hadoop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Real Estate Analytics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(Core Logic)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Dataflow modernization,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consolidation of legacy apps onto PCF </a:t>
            </a:r>
            <a:r>
              <a:rPr lang="en-US" sz="1200" u="sng">
                <a:latin typeface="Arial"/>
                <a:ea typeface="Arial"/>
                <a:cs typeface="Arial"/>
                <a:sym typeface="Arial"/>
                <a:hlinkClick r:id="rId3"/>
              </a:rPr>
              <a:t>(details...)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Health Care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(HCSC)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ETL modernization, change data capture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Event stream processing, GemFire </a:t>
            </a:r>
            <a:r>
              <a:rPr lang="en-US" sz="1200" u="sng">
                <a:latin typeface="Arial"/>
                <a:ea typeface="Arial"/>
                <a:cs typeface="Arial"/>
                <a:sym typeface="Arial"/>
                <a:hlinkClick r:id="rId4"/>
              </a:rPr>
              <a:t>(details...)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Banking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Integration pipelines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Batch and near-real-time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latin typeface="Arial"/>
                <a:ea typeface="Arial"/>
                <a:cs typeface="Arial"/>
                <a:sym typeface="Arial"/>
              </a:rPr>
              <a:t>Insurance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(Inovalon)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Rules-engine modernization (.NET)</a:t>
            </a:r>
            <a:br>
              <a:rPr lang="en-US" sz="1400"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latin typeface="Arial"/>
                <a:ea typeface="Arial"/>
                <a:cs typeface="Arial"/>
                <a:sym typeface="Arial"/>
              </a:rPr>
              <a:t>Offload DBMS and Data Warehouse to microservices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g24a48b8e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26b5553d8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226b5553d8_0_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e985ac33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1e985ac33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4a52750f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4a52750f44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products run on dedicated cluster and uses their own Resource manager to control the resources.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SCDF 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leverages the rise of the cluster resource managers such as YARN/Mesos/Kubernetes/Cloud Foundry and share the cluster with other distributed applications.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 the messaging bus (RMQ/Kafka/Google PubSub/AWS Kinesis/)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Advantage of SCDF: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Fault Tolerant, High scalability and portability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3f64d4f85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3f64d4f85_2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No matter where your business is today in its transformation to digital,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Spring Cloud Data Flow offers developers a place to start working with data.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Use cases: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From replacing how you move data between existing systems,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to setting up scalable endpoints for ingesting new data streams,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to operationalizing machine learning models for real time decisions.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 common underlying Spring Boot microservices architecture 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means that learning can be shared and developers can iterate quickly.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3f64d4f8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 addition to devOps for applications, adopting CI/CD for data pipelines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ETLs run on bare metal, no fault tolerant or scaling. Legacy ETLs needs to be modernized to cloud native data pipelines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IoT devices, Time to market, fraud detection is becoming important. Real time processing with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High Volume, Velocity is needed.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83" name="Google Shape;683;g23f64d4f8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f8273fc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Build data pipelines using Sources, Processors and Sinks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It provides 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Dashboard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Shell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US" sz="1200"/>
              <a:t>Runtime - PCF, Kubernetes, Mesos, Yarn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Formula : Source | (processor) n | (Sink) n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92" name="Google Shape;692;g1f8273fc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e8a6e7ae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Microservices are not just for REST services and Web apps.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They can also be used as components in batch processing and stream processing pipelines.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Spring Cloud Task enables Batch-Integration Microservices by providing Spring developers with a Task abstraction.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Tasks are simple processes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They start, do some some work by connecting to databases or file storage, and then they finish.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Tasks can be composed by chaining them together in series, or running them in parallel.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Spring Cloud Stream enables Messaging Microservices by providing Spring developers with Stream abstractions.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Stream processing apps "bind" to topics on a message bus like RabbitMQ or Kafka,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They publish or subscribe to events flowing through that topic.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The pub/sub contract is useful because it decouples message consumers from producers.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Each stage in the pipeline can be independently scaled.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latin typeface="Arial"/>
                <a:ea typeface="Arial"/>
                <a:cs typeface="Arial"/>
                <a:sym typeface="Arial"/>
              </a:rPr>
              <a:t>Besides serving as a model for data integration, Streaming Microservices form the basis for building Next-Gen Real-time Streaming Applications. 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g1e8a6e7ae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2d7ee60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22d7ee60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e8a6e7a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38" name="Google Shape;738;g1e8a6e7a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23f64d4f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70" name="Google Shape;770;g23f64d4f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ubTitle" idx="1"/>
          </p:nvPr>
        </p:nvSpPr>
        <p:spPr>
          <a:xfrm>
            <a:off x="4945999" y="2150459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body" idx="4"/>
          </p:nvPr>
        </p:nvSpPr>
        <p:spPr>
          <a:xfrm>
            <a:off x="4945999" y="4120760"/>
            <a:ext cx="2743800" cy="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9" name="Google Shape;29;p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" name="Google Shape;36;p2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Aqua">
  <p:cSld name="Section Header – Aqua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1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58" name="Google Shape;158;p1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" name="Google Shape;159;p1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60" name="Google Shape;160;p1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7" name="Google Shape;167;p11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  <p:sp>
        <p:nvSpPr>
          <p:cNvPr id="168" name="Google Shape;168;p11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">
  <p:cSld name="Section Header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2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2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2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176" name="Google Shape;176;p12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77" name="Google Shape;177;p1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" name="Google Shape;184;p12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  <p:sp>
        <p:nvSpPr>
          <p:cNvPr id="185" name="Google Shape;185;p12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8BE20">
                  <a:alpha val="63921"/>
                </a:srgbClr>
              </a:gs>
              <a:gs pos="83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Plum">
  <p:cSld name="Section Header with Photo – Plu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190" name="Google Shape;190;p13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91" name="Google Shape;191;p1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" name="Google Shape;198;p13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  <p:sp>
        <p:nvSpPr>
          <p:cNvPr id="199" name="Google Shape;199;p13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3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>
                  <a:alpha val="56862"/>
                </a:srgbClr>
              </a:gs>
              <a:gs pos="24000">
                <a:srgbClr val="7F35AB">
                  <a:alpha val="56862"/>
                </a:srgbClr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Aqua">
  <p:cSld name="Section Header with Photo – Aqu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4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4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4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14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209" name="Google Shape;209;p14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10" name="Google Shape;210;p14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" name="Google Shape;217;p14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with Photo – White">
  <p:cSld name="Section Header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"/>
          <p:cNvSpPr/>
          <p:nvPr/>
        </p:nvSpPr>
        <p:spPr>
          <a:xfrm>
            <a:off x="6709204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5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FFFFFF">
                  <a:alpha val="58823"/>
                </a:srgbClr>
              </a:gs>
              <a:gs pos="24000">
                <a:srgbClr val="FFFFFF">
                  <a:alpha val="58823"/>
                </a:srgbClr>
              </a:gs>
              <a:gs pos="78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5"/>
          <p:cNvSpPr/>
          <p:nvPr/>
        </p:nvSpPr>
        <p:spPr>
          <a:xfrm>
            <a:off x="6703488" y="2717157"/>
            <a:ext cx="2439000" cy="2440200"/>
          </a:xfrm>
          <a:prstGeom prst="triangle">
            <a:avLst>
              <a:gd name="adj" fmla="val 10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5"/>
          <p:cNvSpPr/>
          <p:nvPr/>
        </p:nvSpPr>
        <p:spPr>
          <a:xfrm rot="10800000">
            <a:off x="2123" y="-1"/>
            <a:ext cx="8154845" cy="5151627"/>
          </a:xfrm>
          <a:custGeom>
            <a:avLst/>
            <a:gdLst/>
            <a:ahLst/>
            <a:cxnLst/>
            <a:rect l="l" t="t" r="r" b="b"/>
            <a:pathLst>
              <a:path w="10873127" h="6868836" extrusionOk="0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5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15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grpSp>
        <p:nvGrpSpPr>
          <p:cNvPr id="226" name="Google Shape;226;p15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27" name="Google Shape;227;p1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4" name="Google Shape;234;p15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">
  <p:cSld name="Quot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6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9" name="Google Shape;239;p1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40" name="Google Shape;240;p1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" name="Google Shape;247;p16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  <p:sp>
        <p:nvSpPr>
          <p:cNvPr id="248" name="Google Shape;248;p16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Arial"/>
              <a:buChar char="​"/>
              <a:defRPr sz="18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lpha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romanLcPeriod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U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16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50" name="Google Shape;250;p16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Plum">
  <p:cSld name="Quote – Plum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7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1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56" name="Google Shape;256;p1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17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  <p:sp>
        <p:nvSpPr>
          <p:cNvPr id="264" name="Google Shape;264;p17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Arial"/>
              <a:buChar char="​"/>
              <a:defRPr sz="18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lpha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romanLcPeriod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U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17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66" name="Google Shape;266;p17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– Blue">
  <p:cSld name="Quote – Blue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/>
          <p:nvPr/>
        </p:nvSpPr>
        <p:spPr>
          <a:xfrm rot="2700000">
            <a:off x="871487" y="-3370163"/>
            <a:ext cx="5621357" cy="10094598"/>
          </a:xfrm>
          <a:custGeom>
            <a:avLst/>
            <a:gdLst/>
            <a:ahLst/>
            <a:cxnLst/>
            <a:rect l="l" t="t" r="r" b="b"/>
            <a:pathLst>
              <a:path w="7499811" h="13467847" extrusionOk="0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8"/>
          <p:cNvSpPr/>
          <p:nvPr/>
        </p:nvSpPr>
        <p:spPr>
          <a:xfrm rot="2700000">
            <a:off x="5278040" y="-126431"/>
            <a:ext cx="781033" cy="6493910"/>
          </a:xfrm>
          <a:custGeom>
            <a:avLst/>
            <a:gdLst/>
            <a:ahLst/>
            <a:cxnLst/>
            <a:rect l="l" t="t" r="r" b="b"/>
            <a:pathLst>
              <a:path w="1042026" h="8663939" extrusionOk="0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1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1" name="Google Shape;271;p1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72" name="Google Shape;272;p1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1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1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18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  <p:sp>
        <p:nvSpPr>
          <p:cNvPr id="280" name="Google Shape;280;p18"/>
          <p:cNvSpPr>
            <a:spLocks noGrp="1"/>
          </p:cNvSpPr>
          <p:nvPr>
            <p:ph type="pic" idx="2"/>
          </p:nvPr>
        </p:nvSpPr>
        <p:spPr>
          <a:xfrm>
            <a:off x="6394028" y="3464501"/>
            <a:ext cx="2055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600"/>
              <a:buFont typeface="Arial"/>
              <a:buChar char="​"/>
              <a:defRPr sz="1800" b="1" i="0" u="none" strike="noStrike" cap="none">
                <a:solidFill>
                  <a:srgbClr val="F8981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lpha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romanLcPeriod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U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18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82" name="Google Shape;282;p18"/>
          <p:cNvSpPr txBox="1">
            <a:spLocks noGrp="1"/>
          </p:cNvSpPr>
          <p:nvPr>
            <p:ph type="body" idx="3"/>
          </p:nvPr>
        </p:nvSpPr>
        <p:spPr>
          <a:xfrm>
            <a:off x="459606" y="3799332"/>
            <a:ext cx="343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">
  <p:cSld name="Quote with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9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8BE20">
                  <a:alpha val="45882"/>
                </a:srgbClr>
              </a:gs>
              <a:gs pos="24000">
                <a:srgbClr val="78BE20">
                  <a:alpha val="45882"/>
                </a:srgbClr>
              </a:gs>
              <a:gs pos="79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1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287" name="Google Shape;287;p1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4" name="Google Shape;294;p19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Purple">
  <p:cSld name="Quote with Photo – Purp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6666"/>
                </a:srgbClr>
              </a:gs>
              <a:gs pos="82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2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0" name="Google Shape;300;p20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01" name="Google Shape;301;p2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p20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  <p:sp>
        <p:nvSpPr>
          <p:cNvPr id="309" name="Google Shape;309;p20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nt Check">
  <p:cSld name="Font Chec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423537" y="275015"/>
            <a:ext cx="82530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endParaRPr sz="3800" b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465793" y="2929545"/>
            <a:ext cx="82242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yes, you are good to go!</a:t>
            </a:r>
            <a:endParaRPr sz="11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the answer is no, you do not have the Metropolis font installed.</a:t>
            </a:r>
            <a:endParaRPr sz="11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Click here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download the font.</a:t>
            </a:r>
            <a:endParaRPr sz="1100"/>
          </a:p>
          <a:p>
            <a:pPr marL="304800" marR="0" lvl="0" indent="-1778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en-US" sz="1400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 in with SSO and select the Brand Assets tab in Brand Central</a:t>
            </a:r>
            <a:endParaRPr sz="11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Need more information on how to install fonts? </a:t>
            </a:r>
            <a:b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 to the quick-start section in the template guidelines or contact Oasis.</a:t>
            </a:r>
            <a:endParaRPr sz="11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3"/>
          <p:cNvSpPr txBox="1">
            <a:spLocks noGrp="1"/>
          </p:cNvSpPr>
          <p:nvPr>
            <p:ph type="body" idx="1"/>
          </p:nvPr>
        </p:nvSpPr>
        <p:spPr>
          <a:xfrm>
            <a:off x="448702" y="2181175"/>
            <a:ext cx="4017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81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​"/>
              <a:defRPr sz="37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  <a:defRPr sz="2700"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200"/>
              <a:buChar char="–"/>
              <a:defRPr sz="2400"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•"/>
              <a:defRPr sz="2100"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–"/>
              <a:defRPr sz="21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2"/>
          </p:nvPr>
        </p:nvSpPr>
        <p:spPr>
          <a:xfrm>
            <a:off x="444765" y="628579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467644" y="1212509"/>
            <a:ext cx="3476100" cy="183000"/>
          </a:xfrm>
          <a:prstGeom prst="rect">
            <a:avLst/>
          </a:prstGeom>
          <a:solidFill>
            <a:srgbClr val="3F1A5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the fonts in the words below match on your screen?</a:t>
            </a:r>
            <a:endParaRPr sz="1100"/>
          </a:p>
        </p:txBody>
      </p:sp>
      <p:cxnSp>
        <p:nvCxnSpPr>
          <p:cNvPr id="45" name="Google Shape;45;p3"/>
          <p:cNvCxnSpPr/>
          <p:nvPr/>
        </p:nvCxnSpPr>
        <p:spPr>
          <a:xfrm>
            <a:off x="467645" y="1395583"/>
            <a:ext cx="54762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" name="Google Shape;46;p3"/>
          <p:cNvSpPr txBox="1">
            <a:spLocks noGrp="1"/>
          </p:cNvSpPr>
          <p:nvPr>
            <p:ph type="body" idx="3"/>
          </p:nvPr>
        </p:nvSpPr>
        <p:spPr>
          <a:xfrm>
            <a:off x="4488931" y="2181175"/>
            <a:ext cx="4017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81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3300"/>
              <a:buChar char="​"/>
              <a:def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400"/>
              <a:buChar char="•"/>
              <a:defRPr sz="2700">
                <a:solidFill>
                  <a:schemeClr val="lt1"/>
                </a:solidFill>
              </a:defRPr>
            </a:lvl2pPr>
            <a:lvl3pPr marL="1371600" lvl="2" indent="-3683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200"/>
              <a:buChar char="–"/>
              <a:defRPr sz="2400">
                <a:solidFill>
                  <a:schemeClr val="lt1"/>
                </a:solidFill>
              </a:defRPr>
            </a:lvl3pPr>
            <a:lvl4pPr marL="1828800" lvl="3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•"/>
              <a:defRPr sz="2100">
                <a:solidFill>
                  <a:schemeClr val="lt1"/>
                </a:solidFill>
              </a:defRPr>
            </a:lvl4pPr>
            <a:lvl5pPr marL="2286000" lvl="4" indent="-3492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900"/>
              <a:buChar char="–"/>
              <a:defRPr sz="21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47" name="Google Shape;47;p3"/>
          <p:cNvGrpSpPr/>
          <p:nvPr/>
        </p:nvGrpSpPr>
        <p:grpSpPr>
          <a:xfrm>
            <a:off x="4542405" y="1669498"/>
            <a:ext cx="3525535" cy="406707"/>
            <a:chOff x="6685343" y="2270804"/>
            <a:chExt cx="4699461" cy="542276"/>
          </a:xfrm>
        </p:grpSpPr>
        <p:sp>
          <p:nvSpPr>
            <p:cNvPr id="48" name="Google Shape;48;p3"/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 extrusionOk="0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 extrusionOk="0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 extrusionOk="0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 extrusionOk="0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 extrusionOk="0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 extrusionOk="0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 extrusionOk="0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 extrusionOk="0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 extrusionOk="0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 extrusionOk="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 extrusionOk="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" name="Google Shape;65;p3"/>
          <p:cNvGrpSpPr/>
          <p:nvPr/>
        </p:nvGrpSpPr>
        <p:grpSpPr>
          <a:xfrm>
            <a:off x="504487" y="1669498"/>
            <a:ext cx="2266994" cy="409553"/>
            <a:chOff x="2656324" y="2163854"/>
            <a:chExt cx="3021853" cy="546070"/>
          </a:xfrm>
        </p:grpSpPr>
        <p:sp>
          <p:nvSpPr>
            <p:cNvPr id="66" name="Google Shape;66;p3"/>
            <p:cNvSpPr/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 extrusionOk="0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 extrusionOk="0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 extrusionOk="0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 extrusionOk="0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 extrusionOk="0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 extrusionOk="0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 extrusionOk="0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 extrusionOk="0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 extrusionOk="0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 extrusionOk="0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8A8AB"/>
                </a:buClr>
                <a:buSzPts val="3300"/>
                <a:buFont typeface="Arial"/>
                <a:buNone/>
              </a:pPr>
              <a:endParaRPr sz="3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Blue">
  <p:cSld name="Quote with Photo – Blu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00C1D5">
                  <a:alpha val="40000"/>
                </a:srgbClr>
              </a:gs>
              <a:gs pos="24000">
                <a:srgbClr val="00C1D5">
                  <a:alpha val="40000"/>
                </a:srgbClr>
              </a:gs>
              <a:gs pos="82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2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15" name="Google Shape;315;p2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21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  <p:sp>
        <p:nvSpPr>
          <p:cNvPr id="323" name="Google Shape;323;p21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“"/>
              <a:defRPr sz="21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Photo – White">
  <p:cSld name="Quote with Photo – Whi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"/>
          <p:cNvSpPr/>
          <p:nvPr/>
        </p:nvSpPr>
        <p:spPr>
          <a:xfrm rot="2700000">
            <a:off x="730490" y="-3036942"/>
            <a:ext cx="4717085" cy="9335299"/>
          </a:xfrm>
          <a:custGeom>
            <a:avLst/>
            <a:gdLst/>
            <a:ahLst/>
            <a:cxnLst/>
            <a:rect l="l" t="t" r="r" b="b"/>
            <a:pathLst>
              <a:path w="6293364" h="12454818" extrusionOk="0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FFFFFF">
                  <a:alpha val="24705"/>
                </a:srgbClr>
              </a:gs>
              <a:gs pos="18000">
                <a:srgbClr val="FFFFFF">
                  <a:alpha val="24705"/>
                </a:srgbClr>
              </a:gs>
              <a:gs pos="46000">
                <a:srgbClr val="FFFFFF">
                  <a:alpha val="63921"/>
                </a:srgbClr>
              </a:gs>
              <a:gs pos="77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22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29" name="Google Shape;329;p22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22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  <p:sp>
        <p:nvSpPr>
          <p:cNvPr id="337" name="Google Shape;337;p22"/>
          <p:cNvSpPr txBox="1">
            <a:spLocks noGrp="1"/>
          </p:cNvSpPr>
          <p:nvPr>
            <p:ph type="body" idx="1"/>
          </p:nvPr>
        </p:nvSpPr>
        <p:spPr>
          <a:xfrm>
            <a:off x="329270" y="1200150"/>
            <a:ext cx="4061100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Char char="“"/>
              <a:defRPr sz="21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“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“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Char char="“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38" name="Google Shape;338;p22"/>
          <p:cNvSpPr txBox="1">
            <a:spLocks noGrp="1"/>
          </p:cNvSpPr>
          <p:nvPr>
            <p:ph type="body" idx="2"/>
          </p:nvPr>
        </p:nvSpPr>
        <p:spPr>
          <a:xfrm>
            <a:off x="459606" y="3799332"/>
            <a:ext cx="3436800" cy="2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-Bleed Photo">
  <p:cSld name="Full-Bleed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5074920"/>
            <a:ext cx="9144000" cy="714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23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343" name="Google Shape;343;p23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3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23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>
            <a:spLocks noGrp="1"/>
          </p:cNvSpPr>
          <p:nvPr>
            <p:ph type="body" idx="1"/>
          </p:nvPr>
        </p:nvSpPr>
        <p:spPr>
          <a:xfrm>
            <a:off x="462499" y="1200151"/>
            <a:ext cx="8231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53" name="Google Shape;353;p2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4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431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55" name="Google Shape;355;p2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 – Color">
  <p:cSld name="Two-Content Balanced – Color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>
            <a:spLocks noGrp="1"/>
          </p:cNvSpPr>
          <p:nvPr>
            <p:ph type="body" idx="1"/>
          </p:nvPr>
        </p:nvSpPr>
        <p:spPr>
          <a:xfrm>
            <a:off x="0" y="1200151"/>
            <a:ext cx="4421400" cy="3429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1100">
                <a:solidFill>
                  <a:schemeClr val="lt1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4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lphaLcPeriod"/>
              <a:defRPr sz="1100">
                <a:solidFill>
                  <a:schemeClr val="lt1"/>
                </a:solidFill>
              </a:defRPr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AutoNum type="romanLcPeriod"/>
              <a:defRPr sz="9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UcPeriod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8" name="Google Shape;358;p25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200">
                <a:solidFill>
                  <a:schemeClr val="lt1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–"/>
              <a:defRPr sz="1100">
                <a:solidFill>
                  <a:schemeClr val="lt1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•"/>
              <a:defRPr sz="900">
                <a:solidFill>
                  <a:schemeClr val="lt1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9" name="Google Shape;359;p2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25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1" name="Google Shape;361;p25"/>
          <p:cNvSpPr txBox="1">
            <a:spLocks noGrp="1"/>
          </p:cNvSpPr>
          <p:nvPr>
            <p:ph type="subTitle" idx="3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>
            <a:spLocks noGrp="1"/>
          </p:cNvSpPr>
          <p:nvPr>
            <p:ph type="body" idx="1"/>
          </p:nvPr>
        </p:nvSpPr>
        <p:spPr>
          <a:xfrm>
            <a:off x="1" y="1200151"/>
            <a:ext cx="44010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45850" tIns="1028875" rIns="4115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364" name="Google Shape;364;p26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11550" tIns="1028875" rIns="4115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365" name="Google Shape;365;p26"/>
          <p:cNvSpPr txBox="1">
            <a:spLocks noGrp="1"/>
          </p:cNvSpPr>
          <p:nvPr>
            <p:ph type="body" idx="3"/>
          </p:nvPr>
        </p:nvSpPr>
        <p:spPr>
          <a:xfrm>
            <a:off x="0" y="1354592"/>
            <a:ext cx="4229100" cy="683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45850" tIns="68575" rIns="342950" bIns="6857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6" name="Google Shape;366;p26"/>
          <p:cNvSpPr txBox="1">
            <a:spLocks noGrp="1"/>
          </p:cNvSpPr>
          <p:nvPr>
            <p:ph type="body" idx="4"/>
          </p:nvPr>
        </p:nvSpPr>
        <p:spPr>
          <a:xfrm>
            <a:off x="4914990" y="1354592"/>
            <a:ext cx="4229100" cy="68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53800" tIns="68575" rIns="459550" bIns="6857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67" name="Google Shape;367;p2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6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p26"/>
          <p:cNvSpPr txBox="1">
            <a:spLocks noGrp="1"/>
          </p:cNvSpPr>
          <p:nvPr>
            <p:ph type="subTitle" idx="5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Right">
  <p:cSld name="Two Content Dynamic – Righ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>
            <a:spLocks noGrp="1"/>
          </p:cNvSpPr>
          <p:nvPr>
            <p:ph type="body" idx="1"/>
          </p:nvPr>
        </p:nvSpPr>
        <p:spPr>
          <a:xfrm>
            <a:off x="456129" y="1200150"/>
            <a:ext cx="6173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72" name="Google Shape;372;p2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27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7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75" name="Google Shape;375;p27"/>
          <p:cNvSpPr txBox="1">
            <a:spLocks noGrp="1"/>
          </p:cNvSpPr>
          <p:nvPr>
            <p:ph type="body" idx="3"/>
          </p:nvPr>
        </p:nvSpPr>
        <p:spPr>
          <a:xfrm>
            <a:off x="6972926" y="1200150"/>
            <a:ext cx="21711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100">
                <a:solidFill>
                  <a:schemeClr val="lt1"/>
                </a:solidFill>
              </a:defRPr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800">
                <a:solidFill>
                  <a:schemeClr val="lt1"/>
                </a:solidFill>
              </a:defRPr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–"/>
              <a:defRPr sz="800"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AutoNum type="alphaLcPeriod"/>
              <a:defRPr>
                <a:solidFill>
                  <a:schemeClr val="lt1"/>
                </a:solidFill>
              </a:defRPr>
            </a:lvl7pPr>
            <a:lvl8pPr marL="3657600" lvl="7" indent="-2857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AutoNum type="romanLcPeriod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UcPeriod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Dynamic – Left">
  <p:cSld name="Two Content Dynamic – Left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28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28"/>
          <p:cNvSpPr txBox="1">
            <a:spLocks noGrp="1"/>
          </p:cNvSpPr>
          <p:nvPr>
            <p:ph type="body" idx="1"/>
          </p:nvPr>
        </p:nvSpPr>
        <p:spPr>
          <a:xfrm>
            <a:off x="2514064" y="1200150"/>
            <a:ext cx="61737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400"/>
              <a:buChar char="​"/>
              <a:defRPr/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80" name="Google Shape;380;p28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81" name="Google Shape;381;p28"/>
          <p:cNvSpPr txBox="1">
            <a:spLocks noGrp="1"/>
          </p:cNvSpPr>
          <p:nvPr>
            <p:ph type="body" idx="3"/>
          </p:nvPr>
        </p:nvSpPr>
        <p:spPr>
          <a:xfrm>
            <a:off x="0" y="1200150"/>
            <a:ext cx="21711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lt1"/>
                </a:solidFill>
              </a:defRPr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sz="1100">
                <a:solidFill>
                  <a:schemeClr val="lt1"/>
                </a:solidFill>
              </a:defRPr>
            </a:lvl2pPr>
            <a:lvl3pPr marL="1371600" lvl="2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Char char="–"/>
              <a:defRPr sz="900">
                <a:solidFill>
                  <a:schemeClr val="lt1"/>
                </a:solidFill>
              </a:defRPr>
            </a:lvl3pPr>
            <a:lvl4pPr marL="1828800" lvl="3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•"/>
              <a:defRPr sz="800">
                <a:solidFill>
                  <a:schemeClr val="lt1"/>
                </a:solidFill>
              </a:defRPr>
            </a:lvl4pPr>
            <a:lvl5pPr marL="2286000" lvl="4" indent="-2730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700"/>
              <a:buChar char="–"/>
              <a:defRPr sz="800"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rabicPeriod"/>
              <a:defRPr sz="1400">
                <a:solidFill>
                  <a:schemeClr val="lt1"/>
                </a:solidFill>
              </a:defRPr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900"/>
              <a:buAutoNum type="alphaLcPeriod"/>
              <a:defRPr sz="1100">
                <a:solidFill>
                  <a:schemeClr val="lt1"/>
                </a:solidFill>
              </a:defRPr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800"/>
              <a:buAutoNum type="romanLcPeriod"/>
              <a:defRPr sz="900">
                <a:solidFill>
                  <a:schemeClr val="lt1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1200"/>
              <a:buAutoNum type="alphaUcPeriod"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ntent">
  <p:cSld name="Three-Content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>
            <a:spLocks noGrp="1"/>
          </p:cNvSpPr>
          <p:nvPr>
            <p:ph type="body" idx="1"/>
          </p:nvPr>
        </p:nvSpPr>
        <p:spPr>
          <a:xfrm>
            <a:off x="462498" y="1886365"/>
            <a:ext cx="25110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84" name="Google Shape;384;p29"/>
          <p:cNvSpPr txBox="1">
            <a:spLocks noGrp="1"/>
          </p:cNvSpPr>
          <p:nvPr>
            <p:ph type="body" idx="2"/>
          </p:nvPr>
        </p:nvSpPr>
        <p:spPr>
          <a:xfrm>
            <a:off x="3315621" y="1886365"/>
            <a:ext cx="25128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85" name="Google Shape;385;p29"/>
          <p:cNvSpPr txBox="1">
            <a:spLocks noGrp="1"/>
          </p:cNvSpPr>
          <p:nvPr>
            <p:ph type="body" idx="3"/>
          </p:nvPr>
        </p:nvSpPr>
        <p:spPr>
          <a:xfrm>
            <a:off x="6178880" y="1886365"/>
            <a:ext cx="2510700" cy="274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75" tIns="205750" rIns="137175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rabicPeriod"/>
              <a:defRPr sz="1200"/>
            </a:lvl6pPr>
            <a:lvl7pPr marL="3200400" lvl="6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AutoNum type="alphaLcPeriod"/>
              <a:defRPr sz="900"/>
            </a:lvl7pPr>
            <a:lvl8pPr marL="3657600" lvl="7" indent="-2730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700"/>
              <a:buAutoNum type="romanLcPeriod"/>
              <a:defRPr sz="800"/>
            </a:lvl8pPr>
            <a:lvl9pPr marL="4114800" lvl="8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AutoNum type="alphaUcPeriod"/>
              <a:defRPr sz="1200"/>
            </a:lvl9pPr>
          </a:lstStyle>
          <a:p>
            <a:endParaRPr/>
          </a:p>
        </p:txBody>
      </p:sp>
      <p:sp>
        <p:nvSpPr>
          <p:cNvPr id="386" name="Google Shape;386;p2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29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29"/>
          <p:cNvSpPr txBox="1">
            <a:spLocks noGrp="1"/>
          </p:cNvSpPr>
          <p:nvPr>
            <p:ph type="subTitle" idx="4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389" name="Google Shape;389;p29"/>
          <p:cNvSpPr txBox="1">
            <a:spLocks noGrp="1"/>
          </p:cNvSpPr>
          <p:nvPr>
            <p:ph type="body" idx="5"/>
          </p:nvPr>
        </p:nvSpPr>
        <p:spPr>
          <a:xfrm>
            <a:off x="462498" y="1200150"/>
            <a:ext cx="2510700" cy="68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Open Sans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0" name="Google Shape;390;p29"/>
          <p:cNvSpPr txBox="1">
            <a:spLocks noGrp="1"/>
          </p:cNvSpPr>
          <p:nvPr>
            <p:ph type="body" idx="6"/>
          </p:nvPr>
        </p:nvSpPr>
        <p:spPr>
          <a:xfrm>
            <a:off x="3315621" y="1200150"/>
            <a:ext cx="25107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Open Sans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391" name="Google Shape;391;p29"/>
          <p:cNvSpPr txBox="1">
            <a:spLocks noGrp="1"/>
          </p:cNvSpPr>
          <p:nvPr>
            <p:ph type="body" idx="7"/>
          </p:nvPr>
        </p:nvSpPr>
        <p:spPr>
          <a:xfrm>
            <a:off x="6178880" y="1200150"/>
            <a:ext cx="2510700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75" tIns="68575" rIns="137175" bIns="68575" anchor="ctr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Open Sans"/>
              <a:buChar char="​"/>
              <a:defRPr sz="1400"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–"/>
              <a:defRPr>
                <a:solidFill>
                  <a:schemeClr val="lt1"/>
                </a:solidFill>
              </a:defRPr>
            </a:lvl3pPr>
            <a:lvl4pPr marL="1828800" lvl="3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>
                <a:solidFill>
                  <a:schemeClr val="lt1"/>
                </a:solidFill>
              </a:defRPr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>
                <a:solidFill>
                  <a:schemeClr val="l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gram with Content">
  <p:cSld name="Diagram with Content"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30"/>
          <p:cNvCxnSpPr/>
          <p:nvPr/>
        </p:nvCxnSpPr>
        <p:spPr>
          <a:xfrm>
            <a:off x="6286947" y="120650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5" name="Google Shape;395;p3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0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30"/>
          <p:cNvSpPr txBox="1">
            <a:spLocks noGrp="1"/>
          </p:cNvSpPr>
          <p:nvPr>
            <p:ph type="body" idx="1"/>
          </p:nvPr>
        </p:nvSpPr>
        <p:spPr>
          <a:xfrm>
            <a:off x="6286947" y="1200150"/>
            <a:ext cx="28572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950" rIns="445850" bIns="34295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398" name="Google Shape;398;p30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/>
        </p:nvSpPr>
        <p:spPr>
          <a:xfrm>
            <a:off x="456129" y="946196"/>
            <a:ext cx="1450800" cy="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 sz="1100"/>
          </a:p>
        </p:txBody>
      </p:sp>
      <p:sp>
        <p:nvSpPr>
          <p:cNvPr id="79" name="Google Shape;79;p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2171075" y="1019930"/>
            <a:ext cx="5487900" cy="32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​"/>
              <a:defRPr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​"/>
              <a:defRPr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Open Sans"/>
              <a:buNone/>
              <a:defRPr sz="1400"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Open Sans"/>
              <a:buChar char="​"/>
              <a:defRPr sz="1400">
                <a:solidFill>
                  <a:schemeClr val="dk2"/>
                </a:solidFill>
              </a:defRPr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Open Sans"/>
              <a:buChar char="​"/>
              <a:defRPr sz="14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Font typeface="Open Sans"/>
              <a:buChar char="​"/>
              <a:defRPr sz="1400">
                <a:solidFill>
                  <a:schemeClr val="dk2"/>
                </a:solidFill>
              </a:defRPr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Font typeface="Open Sans"/>
              <a:buChar char="​"/>
              <a:defRPr sz="1400">
                <a:solidFill>
                  <a:schemeClr val="dk2"/>
                </a:solidFill>
              </a:defRPr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​"/>
              <a:defRPr sz="1400">
                <a:solidFill>
                  <a:schemeClr val="dk2"/>
                </a:solidFill>
              </a:defRPr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Font typeface="Open Sans"/>
              <a:buChar char="​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utcome / Benefit">
  <p:cSld name="Outcome / Benefit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>
            <a:spLocks noGrp="1"/>
          </p:cNvSpPr>
          <p:nvPr>
            <p:ph type="body" idx="1"/>
          </p:nvPr>
        </p:nvSpPr>
        <p:spPr>
          <a:xfrm>
            <a:off x="6285756" y="3260928"/>
            <a:ext cx="24021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1" name="Google Shape;401;p31"/>
          <p:cNvSpPr txBox="1">
            <a:spLocks noGrp="1"/>
          </p:cNvSpPr>
          <p:nvPr>
            <p:ph type="body" idx="2"/>
          </p:nvPr>
        </p:nvSpPr>
        <p:spPr>
          <a:xfrm>
            <a:off x="6285756" y="1547286"/>
            <a:ext cx="2402100" cy="12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/>
            </a:lvl1pPr>
            <a:lvl2pPr marL="914400" lvl="1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1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2" name="Google Shape;402;p31"/>
          <p:cNvSpPr txBox="1">
            <a:spLocks noGrp="1"/>
          </p:cNvSpPr>
          <p:nvPr>
            <p:ph type="body" idx="3"/>
          </p:nvPr>
        </p:nvSpPr>
        <p:spPr>
          <a:xfrm>
            <a:off x="6286947" y="1274766"/>
            <a:ext cx="1505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403" name="Google Shape;403;p31"/>
          <p:cNvCxnSpPr/>
          <p:nvPr/>
        </p:nvCxnSpPr>
        <p:spPr>
          <a:xfrm>
            <a:off x="6286947" y="290433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4" name="Google Shape;404;p31"/>
          <p:cNvSpPr txBox="1">
            <a:spLocks noGrp="1"/>
          </p:cNvSpPr>
          <p:nvPr>
            <p:ph type="body" idx="4"/>
          </p:nvPr>
        </p:nvSpPr>
        <p:spPr>
          <a:xfrm>
            <a:off x="6286947" y="2979352"/>
            <a:ext cx="1505400" cy="2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05" name="Google Shape;405;p3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1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31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8" name="Google Shape;408;p31"/>
          <p:cNvCxnSpPr/>
          <p:nvPr/>
        </p:nvCxnSpPr>
        <p:spPr>
          <a:xfrm>
            <a:off x="6286947" y="1206501"/>
            <a:ext cx="28572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9" name="Google Shape;409;p31"/>
          <p:cNvSpPr txBox="1">
            <a:spLocks noGrp="1"/>
          </p:cNvSpPr>
          <p:nvPr>
            <p:ph type="subTitle" idx="5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er Success">
  <p:cSld name="Customer Success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/>
          <p:nvPr/>
        </p:nvSpPr>
        <p:spPr>
          <a:xfrm>
            <a:off x="1" y="1200151"/>
            <a:ext cx="5943900" cy="3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2"/>
          <p:cNvSpPr txBox="1">
            <a:spLocks noGrp="1"/>
          </p:cNvSpPr>
          <p:nvPr>
            <p:ph type="body" idx="1"/>
          </p:nvPr>
        </p:nvSpPr>
        <p:spPr>
          <a:xfrm>
            <a:off x="458853" y="1807164"/>
            <a:ext cx="2402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3" name="Google Shape;413;p32"/>
          <p:cNvSpPr txBox="1">
            <a:spLocks noGrp="1"/>
          </p:cNvSpPr>
          <p:nvPr>
            <p:ph type="body" idx="2"/>
          </p:nvPr>
        </p:nvSpPr>
        <p:spPr>
          <a:xfrm>
            <a:off x="459940" y="1559880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4" name="Google Shape;414;p32"/>
          <p:cNvSpPr txBox="1">
            <a:spLocks noGrp="1"/>
          </p:cNvSpPr>
          <p:nvPr>
            <p:ph type="body" idx="3"/>
          </p:nvPr>
        </p:nvSpPr>
        <p:spPr>
          <a:xfrm>
            <a:off x="458853" y="2964454"/>
            <a:ext cx="240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415" name="Google Shape;415;p32"/>
          <p:cNvCxnSpPr/>
          <p:nvPr/>
        </p:nvCxnSpPr>
        <p:spPr>
          <a:xfrm>
            <a:off x="457319" y="1473632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" name="Google Shape;416;p32"/>
          <p:cNvCxnSpPr/>
          <p:nvPr/>
        </p:nvCxnSpPr>
        <p:spPr>
          <a:xfrm>
            <a:off x="457319" y="2660757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7" name="Google Shape;417;p32"/>
          <p:cNvSpPr txBox="1">
            <a:spLocks noGrp="1"/>
          </p:cNvSpPr>
          <p:nvPr>
            <p:ph type="body" idx="4"/>
          </p:nvPr>
        </p:nvSpPr>
        <p:spPr>
          <a:xfrm>
            <a:off x="459940" y="2725528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18" name="Google Shape;418;p3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2"/>
          <p:cNvSpPr txBox="1">
            <a:spLocks noGrp="1"/>
          </p:cNvSpPr>
          <p:nvPr>
            <p:ph type="body" idx="5"/>
          </p:nvPr>
        </p:nvSpPr>
        <p:spPr>
          <a:xfrm>
            <a:off x="3202768" y="1807164"/>
            <a:ext cx="2402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0" name="Google Shape;420;p32"/>
          <p:cNvSpPr txBox="1">
            <a:spLocks noGrp="1"/>
          </p:cNvSpPr>
          <p:nvPr>
            <p:ph type="body" idx="6"/>
          </p:nvPr>
        </p:nvSpPr>
        <p:spPr>
          <a:xfrm>
            <a:off x="3203854" y="1559880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1" name="Google Shape;421;p32"/>
          <p:cNvSpPr txBox="1">
            <a:spLocks noGrp="1"/>
          </p:cNvSpPr>
          <p:nvPr>
            <p:ph type="body" idx="7"/>
          </p:nvPr>
        </p:nvSpPr>
        <p:spPr>
          <a:xfrm>
            <a:off x="3202768" y="2964454"/>
            <a:ext cx="240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950" anchor="t" anchorCtr="0">
            <a:noAutofit/>
          </a:bodyPr>
          <a:lstStyle>
            <a:lvl1pPr marL="457200" lvl="0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dk2"/>
                </a:solidFill>
              </a:defRPr>
            </a:lvl1pPr>
            <a:lvl2pPr marL="914400" lvl="1" indent="-2730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•"/>
              <a:defRPr sz="800">
                <a:solidFill>
                  <a:schemeClr val="dk2"/>
                </a:solidFill>
              </a:defRPr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>
                <a:solidFill>
                  <a:schemeClr val="dk2"/>
                </a:solidFill>
              </a:defRPr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>
                <a:solidFill>
                  <a:schemeClr val="dk2"/>
                </a:solidFill>
              </a:defRPr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>
                <a:solidFill>
                  <a:schemeClr val="dk2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cxnSp>
        <p:nvCxnSpPr>
          <p:cNvPr id="422" name="Google Shape;422;p32"/>
          <p:cNvCxnSpPr/>
          <p:nvPr/>
        </p:nvCxnSpPr>
        <p:spPr>
          <a:xfrm>
            <a:off x="3201234" y="1473632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" name="Google Shape;423;p32"/>
          <p:cNvCxnSpPr/>
          <p:nvPr/>
        </p:nvCxnSpPr>
        <p:spPr>
          <a:xfrm>
            <a:off x="3201234" y="2660757"/>
            <a:ext cx="2399700" cy="0"/>
          </a:xfrm>
          <a:prstGeom prst="straightConnector1">
            <a:avLst/>
          </a:prstGeom>
          <a:noFill/>
          <a:ln w="254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4" name="Google Shape;424;p32"/>
          <p:cNvSpPr txBox="1">
            <a:spLocks noGrp="1"/>
          </p:cNvSpPr>
          <p:nvPr>
            <p:ph type="body" idx="8"/>
          </p:nvPr>
        </p:nvSpPr>
        <p:spPr>
          <a:xfrm>
            <a:off x="3203854" y="2725528"/>
            <a:ext cx="15054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​"/>
              <a:defRPr sz="1200">
                <a:solidFill>
                  <a:schemeClr val="accent6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5" name="Google Shape;425;p32"/>
          <p:cNvSpPr>
            <a:spLocks noGrp="1"/>
          </p:cNvSpPr>
          <p:nvPr>
            <p:ph type="pic" idx="9"/>
          </p:nvPr>
        </p:nvSpPr>
        <p:spPr>
          <a:xfrm>
            <a:off x="6288138" y="2228850"/>
            <a:ext cx="23961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Arial"/>
              <a:buChar char="​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lpha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romanLcPeriod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U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6" name="Google Shape;426;p32"/>
          <p:cNvSpPr>
            <a:spLocks noGrp="1"/>
          </p:cNvSpPr>
          <p:nvPr>
            <p:ph type="pic" idx="13"/>
          </p:nvPr>
        </p:nvSpPr>
        <p:spPr>
          <a:xfrm>
            <a:off x="6807385" y="1200150"/>
            <a:ext cx="13815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Arial"/>
              <a:buChar char="​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lpha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romanLcPeriod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U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7" name="Google Shape;427;p32"/>
          <p:cNvSpPr txBox="1">
            <a:spLocks noGrp="1"/>
          </p:cNvSpPr>
          <p:nvPr>
            <p:ph type="body" idx="14"/>
          </p:nvPr>
        </p:nvSpPr>
        <p:spPr>
          <a:xfrm>
            <a:off x="6288138" y="3766661"/>
            <a:ext cx="24009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857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​"/>
              <a:defRPr sz="1100"/>
            </a:lvl1pPr>
            <a:lvl2pPr marL="914400" lvl="1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286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None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8" name="Google Shape;428;p32"/>
          <p:cNvSpPr txBox="1">
            <a:spLocks noGrp="1"/>
          </p:cNvSpPr>
          <p:nvPr>
            <p:ph type="body" idx="15"/>
          </p:nvPr>
        </p:nvSpPr>
        <p:spPr>
          <a:xfrm>
            <a:off x="6283374" y="1760950"/>
            <a:ext cx="240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/>
            </a:lvl1pPr>
            <a:lvl2pPr marL="914400" lvl="1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29" name="Google Shape;429;p32"/>
          <p:cNvSpPr/>
          <p:nvPr/>
        </p:nvSpPr>
        <p:spPr>
          <a:xfrm>
            <a:off x="456673" y="3733799"/>
            <a:ext cx="2404200" cy="659700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  <a:gs pos="100000">
                <a:schemeClr val="accent4"/>
              </a:gs>
            </a:gsLst>
            <a:lin ang="5400000" scaled="0"/>
          </a:gradFill>
          <a:ln>
            <a:noFill/>
          </a:ln>
        </p:spPr>
        <p:txBody>
          <a:bodyPr spcFirstLastPara="1" wrap="square" lIns="445850" tIns="342950" rIns="342950" bIns="342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2"/>
          <p:cNvSpPr/>
          <p:nvPr/>
        </p:nvSpPr>
        <p:spPr>
          <a:xfrm>
            <a:off x="3201233" y="3733800"/>
            <a:ext cx="2403600" cy="65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342950" tIns="342950" rIns="44585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200"/>
              <a:buFont typeface="Arial"/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2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32"/>
          <p:cNvSpPr txBox="1">
            <a:spLocks noGrp="1"/>
          </p:cNvSpPr>
          <p:nvPr>
            <p:ph type="subTitle" idx="16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33" name="Google Shape;433;p32"/>
          <p:cNvSpPr txBox="1">
            <a:spLocks noGrp="1"/>
          </p:cNvSpPr>
          <p:nvPr>
            <p:ph type="body" idx="17"/>
          </p:nvPr>
        </p:nvSpPr>
        <p:spPr>
          <a:xfrm>
            <a:off x="6283374" y="1985468"/>
            <a:ext cx="2405700" cy="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79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​"/>
              <a:defRPr sz="900"/>
            </a:lvl1pPr>
            <a:lvl2pPr marL="914400" lvl="1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2pPr>
            <a:lvl3pPr marL="1371600" lvl="2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3pPr>
            <a:lvl4pPr marL="1828800" lvl="3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4pPr>
            <a:lvl5pPr marL="2286000" lvl="4" indent="-27940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Font typeface="Open Sans"/>
              <a:buChar char="​"/>
              <a:defRPr sz="900">
                <a:solidFill>
                  <a:schemeClr val="accent1"/>
                </a:solidFill>
              </a:defRPr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4" name="Google Shape;434;p32"/>
          <p:cNvSpPr txBox="1">
            <a:spLocks noGrp="1"/>
          </p:cNvSpPr>
          <p:nvPr>
            <p:ph type="body" idx="18"/>
          </p:nvPr>
        </p:nvSpPr>
        <p:spPr>
          <a:xfrm>
            <a:off x="459940" y="3733800"/>
            <a:ext cx="24009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35" name="Google Shape;435;p32"/>
          <p:cNvSpPr txBox="1">
            <a:spLocks noGrp="1"/>
          </p:cNvSpPr>
          <p:nvPr>
            <p:ph type="body" idx="19"/>
          </p:nvPr>
        </p:nvSpPr>
        <p:spPr>
          <a:xfrm>
            <a:off x="3206331" y="3733800"/>
            <a:ext cx="2400900" cy="1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730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Char char="​"/>
              <a:defRPr sz="800">
                <a:solidFill>
                  <a:schemeClr val="l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Icon ">
  <p:cSld name="Three Icon 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/>
          <p:nvPr/>
        </p:nvSpPr>
        <p:spPr>
          <a:xfrm>
            <a:off x="1486795" y="1541572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3"/>
          <p:cNvSpPr/>
          <p:nvPr/>
        </p:nvSpPr>
        <p:spPr>
          <a:xfrm>
            <a:off x="6293615" y="1541572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3"/>
          <p:cNvSpPr/>
          <p:nvPr/>
        </p:nvSpPr>
        <p:spPr>
          <a:xfrm>
            <a:off x="3889706" y="1541572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3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3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43" name="Google Shape;443;p33"/>
          <p:cNvSpPr txBox="1">
            <a:spLocks noGrp="1"/>
          </p:cNvSpPr>
          <p:nvPr>
            <p:ph type="body" idx="2"/>
          </p:nvPr>
        </p:nvSpPr>
        <p:spPr>
          <a:xfrm>
            <a:off x="1144727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4" name="Google Shape;444;p33"/>
          <p:cNvSpPr txBox="1">
            <a:spLocks noGrp="1"/>
          </p:cNvSpPr>
          <p:nvPr>
            <p:ph type="body" idx="3"/>
          </p:nvPr>
        </p:nvSpPr>
        <p:spPr>
          <a:xfrm>
            <a:off x="3541841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45" name="Google Shape;445;p33"/>
          <p:cNvSpPr txBox="1">
            <a:spLocks noGrp="1"/>
          </p:cNvSpPr>
          <p:nvPr>
            <p:ph type="body" idx="4"/>
          </p:nvPr>
        </p:nvSpPr>
        <p:spPr>
          <a:xfrm>
            <a:off x="5943958" y="3200955"/>
            <a:ext cx="20592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​"/>
              <a:defRPr>
                <a:solidFill>
                  <a:schemeClr val="dk2"/>
                </a:solidFill>
              </a:defRPr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Icon ">
  <p:cSld name="Four Icon 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"/>
          <p:cNvSpPr/>
          <p:nvPr/>
        </p:nvSpPr>
        <p:spPr>
          <a:xfrm>
            <a:off x="799520" y="1545654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4"/>
          <p:cNvSpPr/>
          <p:nvPr/>
        </p:nvSpPr>
        <p:spPr>
          <a:xfrm>
            <a:off x="6978416" y="1545654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4"/>
          <p:cNvSpPr/>
          <p:nvPr/>
        </p:nvSpPr>
        <p:spPr>
          <a:xfrm>
            <a:off x="4922857" y="1545654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4"/>
          <p:cNvSpPr/>
          <p:nvPr/>
        </p:nvSpPr>
        <p:spPr>
          <a:xfrm>
            <a:off x="2855943" y="1545654"/>
            <a:ext cx="13722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34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54" name="Google Shape;454;p34"/>
          <p:cNvSpPr txBox="1">
            <a:spLocks noGrp="1"/>
          </p:cNvSpPr>
          <p:nvPr>
            <p:ph type="body" idx="2"/>
          </p:nvPr>
        </p:nvSpPr>
        <p:spPr>
          <a:xfrm>
            <a:off x="632169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4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55" name="Google Shape;455;p34"/>
          <p:cNvSpPr txBox="1">
            <a:spLocks noGrp="1"/>
          </p:cNvSpPr>
          <p:nvPr>
            <p:ph type="body" idx="3"/>
          </p:nvPr>
        </p:nvSpPr>
        <p:spPr>
          <a:xfrm>
            <a:off x="2685559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3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56" name="Google Shape;456;p34"/>
          <p:cNvSpPr txBox="1">
            <a:spLocks noGrp="1"/>
          </p:cNvSpPr>
          <p:nvPr>
            <p:ph type="body" idx="4"/>
          </p:nvPr>
        </p:nvSpPr>
        <p:spPr>
          <a:xfrm>
            <a:off x="4743495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1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57" name="Google Shape;457;p34"/>
          <p:cNvSpPr txBox="1">
            <a:spLocks noGrp="1"/>
          </p:cNvSpPr>
          <p:nvPr>
            <p:ph type="body" idx="5"/>
          </p:nvPr>
        </p:nvSpPr>
        <p:spPr>
          <a:xfrm>
            <a:off x="6801431" y="3202131"/>
            <a:ext cx="17148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​"/>
              <a:defRPr sz="1800">
                <a:solidFill>
                  <a:schemeClr val="accent2"/>
                </a:solidFill>
              </a:defRPr>
            </a:lvl1pPr>
            <a:lvl2pPr marL="914400" lvl="1" indent="-3048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Open Sans"/>
              <a:buChar char="​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Icon ">
  <p:cSld name="Five Icon 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5"/>
          <p:cNvSpPr/>
          <p:nvPr/>
        </p:nvSpPr>
        <p:spPr>
          <a:xfrm>
            <a:off x="457469" y="1548497"/>
            <a:ext cx="1372200" cy="1371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7310258" y="1548497"/>
            <a:ext cx="1372200" cy="13716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5"/>
          <p:cNvSpPr/>
          <p:nvPr/>
        </p:nvSpPr>
        <p:spPr>
          <a:xfrm>
            <a:off x="3902051" y="1548497"/>
            <a:ext cx="1372200" cy="13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5"/>
          <p:cNvSpPr/>
          <p:nvPr/>
        </p:nvSpPr>
        <p:spPr>
          <a:xfrm>
            <a:off x="2169904" y="1548497"/>
            <a:ext cx="1372200" cy="137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5"/>
          <p:cNvSpPr/>
          <p:nvPr/>
        </p:nvSpPr>
        <p:spPr>
          <a:xfrm>
            <a:off x="5600149" y="1548497"/>
            <a:ext cx="1372200" cy="1371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5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35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467" name="Google Shape;467;p35"/>
          <p:cNvSpPr txBox="1">
            <a:spLocks noGrp="1"/>
          </p:cNvSpPr>
          <p:nvPr>
            <p:ph type="body" idx="2"/>
          </p:nvPr>
        </p:nvSpPr>
        <p:spPr>
          <a:xfrm>
            <a:off x="458257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4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Open Sans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8" name="Google Shape;468;p35"/>
          <p:cNvSpPr txBox="1">
            <a:spLocks noGrp="1"/>
          </p:cNvSpPr>
          <p:nvPr>
            <p:ph type="body" idx="3"/>
          </p:nvPr>
        </p:nvSpPr>
        <p:spPr>
          <a:xfrm>
            <a:off x="2171075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3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Open Sans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69" name="Google Shape;469;p35"/>
          <p:cNvSpPr txBox="1">
            <a:spLocks noGrp="1"/>
          </p:cNvSpPr>
          <p:nvPr>
            <p:ph type="body" idx="4"/>
          </p:nvPr>
        </p:nvSpPr>
        <p:spPr>
          <a:xfrm>
            <a:off x="3889833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1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Open Sans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0" name="Google Shape;470;p35"/>
          <p:cNvSpPr txBox="1">
            <a:spLocks noGrp="1"/>
          </p:cNvSpPr>
          <p:nvPr>
            <p:ph type="body" idx="5"/>
          </p:nvPr>
        </p:nvSpPr>
        <p:spPr>
          <a:xfrm>
            <a:off x="5603960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2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Open Sans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1" name="Google Shape;471;p35"/>
          <p:cNvSpPr txBox="1">
            <a:spLocks noGrp="1"/>
          </p:cNvSpPr>
          <p:nvPr>
            <p:ph type="body" idx="6"/>
          </p:nvPr>
        </p:nvSpPr>
        <p:spPr>
          <a:xfrm>
            <a:off x="7315915" y="3212155"/>
            <a:ext cx="1371900" cy="10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​"/>
              <a:defRPr sz="1500">
                <a:solidFill>
                  <a:schemeClr val="accent5"/>
                </a:solidFill>
              </a:defRPr>
            </a:lvl1pPr>
            <a:lvl2pPr marL="914400" lvl="1" indent="-29845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100"/>
              <a:buFont typeface="Open Sans"/>
              <a:buChar char="​"/>
              <a:defRPr sz="1200"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">
  <p:cSld name="Big Statement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6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75" name="Google Shape;475;p3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6" name="Google Shape;476;p3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77" name="Google Shape;477;p3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36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  <p:sp>
        <p:nvSpPr>
          <p:cNvPr id="485" name="Google Shape;485;p36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Purple">
  <p:cSld name="Big Statement – Purple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7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7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490" name="Google Shape;490;p3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" name="Google Shape;491;p3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492" name="Google Shape;492;p3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" name="Google Shape;499;p37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g Statement – Blue">
  <p:cSld name="Big Statement – Blue"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8"/>
          <p:cNvSpPr/>
          <p:nvPr/>
        </p:nvSpPr>
        <p:spPr>
          <a:xfrm rot="2700000">
            <a:off x="612068" y="-2743350"/>
            <a:ext cx="7393732" cy="10094819"/>
          </a:xfrm>
          <a:custGeom>
            <a:avLst/>
            <a:gdLst/>
            <a:ahLst/>
            <a:cxnLst/>
            <a:rect l="l" t="t" r="r" b="b"/>
            <a:pathLst>
              <a:path w="9864449" h="13468141" extrusionOk="0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8"/>
          <p:cNvSpPr/>
          <p:nvPr/>
        </p:nvSpPr>
        <p:spPr>
          <a:xfrm rot="2700000">
            <a:off x="6780862" y="2501358"/>
            <a:ext cx="727461" cy="3402983"/>
          </a:xfrm>
          <a:custGeom>
            <a:avLst/>
            <a:gdLst/>
            <a:ahLst/>
            <a:cxnLst/>
            <a:rect l="l" t="t" r="r" b="b"/>
            <a:pathLst>
              <a:path w="970552" h="4540137" extrusionOk="0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8"/>
          <p:cNvSpPr txBox="1">
            <a:spLocks noGrp="1"/>
          </p:cNvSpPr>
          <p:nvPr>
            <p:ph type="body" idx="1"/>
          </p:nvPr>
        </p:nvSpPr>
        <p:spPr>
          <a:xfrm>
            <a:off x="456129" y="1543050"/>
            <a:ext cx="44589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04" name="Google Shape;504;p38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5" name="Google Shape;505;p3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06" name="Google Shape;506;p3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" name="Google Shape;513;p38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">
  <p:cSld name="Big Statement with Icon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9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9"/>
          <p:cNvSpPr/>
          <p:nvPr/>
        </p:nvSpPr>
        <p:spPr>
          <a:xfrm>
            <a:off x="5456782" y="1136395"/>
            <a:ext cx="2802600" cy="2802000"/>
          </a:xfrm>
          <a:prstGeom prst="ellipse">
            <a:avLst/>
          </a:prstGeom>
          <a:solidFill>
            <a:schemeClr val="accent1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9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Green">
  <p:cSld name="Big Statement with Icon – Green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0"/>
          <p:cNvSpPr/>
          <p:nvPr/>
        </p:nvSpPr>
        <p:spPr>
          <a:xfrm rot="10800000">
            <a:off x="5456846" y="1136329"/>
            <a:ext cx="2802600" cy="2802000"/>
          </a:xfrm>
          <a:prstGeom prst="ellipse">
            <a:avLst/>
          </a:prstGeom>
          <a:solidFill>
            <a:schemeClr val="accent4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0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1"/>
          </p:nvPr>
        </p:nvSpPr>
        <p:spPr>
          <a:xfrm>
            <a:off x="452342" y="1703091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84" name="Google Shape;84;p5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5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86" name="Google Shape;86;p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5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  <p:sp>
        <p:nvSpPr>
          <p:cNvPr id="94" name="Google Shape;94;p5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5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Icon – Purple">
  <p:cSld name="Big Statement with Icon – Purple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1"/>
          <p:cNvSpPr/>
          <p:nvPr/>
        </p:nvSpPr>
        <p:spPr>
          <a:xfrm>
            <a:off x="4035841" y="-39678"/>
            <a:ext cx="5100671" cy="5109210"/>
          </a:xfrm>
          <a:custGeom>
            <a:avLst/>
            <a:gdLst/>
            <a:ahLst/>
            <a:cxnLst/>
            <a:rect l="l" t="t" r="r" b="b"/>
            <a:pathLst>
              <a:path w="6846538" h="6858000" extrusionOk="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FFFFFF">
                  <a:alpha val="75686"/>
                </a:srgbClr>
              </a:gs>
              <a:gs pos="89000">
                <a:srgbClr val="E8E7E8"/>
              </a:gs>
              <a:gs pos="100000">
                <a:srgbClr val="E8E7E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1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1"/>
          <p:cNvSpPr/>
          <p:nvPr/>
        </p:nvSpPr>
        <p:spPr>
          <a:xfrm>
            <a:off x="5456782" y="1136395"/>
            <a:ext cx="2802600" cy="2802000"/>
          </a:xfrm>
          <a:prstGeom prst="ellipse">
            <a:avLst/>
          </a:prstGeom>
          <a:solidFill>
            <a:schemeClr val="accent5"/>
          </a:solidFill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5080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1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ement with Photo">
  <p:cSld name="Big Statement with Photo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2"/>
          <p:cNvSpPr>
            <a:spLocks noGrp="1"/>
          </p:cNvSpPr>
          <p:nvPr>
            <p:ph type="pic" idx="2"/>
          </p:nvPr>
        </p:nvSpPr>
        <p:spPr>
          <a:xfrm>
            <a:off x="5090592" y="0"/>
            <a:ext cx="4053300" cy="5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0150" tIns="0" rIns="48015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Arial"/>
              <a:buChar char="​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lpha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romanLcPeriod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U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1" name="Google Shape;531;p42"/>
          <p:cNvSpPr txBox="1">
            <a:spLocks noGrp="1"/>
          </p:cNvSpPr>
          <p:nvPr>
            <p:ph type="body" idx="1"/>
          </p:nvPr>
        </p:nvSpPr>
        <p:spPr>
          <a:xfrm>
            <a:off x="456129" y="1885950"/>
            <a:ext cx="4115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/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2" name="Google Shape;532;p42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Statistic">
  <p:cSld name="Big Statistic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3"/>
          <p:cNvSpPr/>
          <p:nvPr/>
        </p:nvSpPr>
        <p:spPr>
          <a:xfrm>
            <a:off x="0" y="0"/>
            <a:ext cx="9144000" cy="324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43"/>
          <p:cNvSpPr/>
          <p:nvPr/>
        </p:nvSpPr>
        <p:spPr>
          <a:xfrm>
            <a:off x="504527" y="542248"/>
            <a:ext cx="3353700" cy="3352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43"/>
          <p:cNvSpPr txBox="1">
            <a:spLocks noGrp="1"/>
          </p:cNvSpPr>
          <p:nvPr>
            <p:ph type="body" idx="1"/>
          </p:nvPr>
        </p:nvSpPr>
        <p:spPr>
          <a:xfrm>
            <a:off x="4573191" y="1885949"/>
            <a:ext cx="37716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7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7" name="Google Shape;537;p43"/>
          <p:cNvSpPr>
            <a:spLocks noGrp="1"/>
          </p:cNvSpPr>
          <p:nvPr>
            <p:ph type="chart" idx="2"/>
          </p:nvPr>
        </p:nvSpPr>
        <p:spPr>
          <a:xfrm>
            <a:off x="497133" y="542248"/>
            <a:ext cx="3361200" cy="3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Arial"/>
              <a:buChar char="​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lpha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romanLcPeriod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U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8" name="Google Shape;538;p43"/>
          <p:cNvSpPr txBox="1">
            <a:spLocks noGrp="1"/>
          </p:cNvSpPr>
          <p:nvPr>
            <p:ph type="body" idx="3"/>
          </p:nvPr>
        </p:nvSpPr>
        <p:spPr>
          <a:xfrm>
            <a:off x="456366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4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39" name="Google Shape;539;p43"/>
          <p:cNvSpPr txBox="1">
            <a:spLocks noGrp="1"/>
          </p:cNvSpPr>
          <p:nvPr>
            <p:ph type="body" idx="4"/>
          </p:nvPr>
        </p:nvSpPr>
        <p:spPr>
          <a:xfrm>
            <a:off x="1827788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6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0" name="Google Shape;540;p43"/>
          <p:cNvSpPr txBox="1">
            <a:spLocks noGrp="1"/>
          </p:cNvSpPr>
          <p:nvPr>
            <p:ph type="body" idx="5"/>
          </p:nvPr>
        </p:nvSpPr>
        <p:spPr>
          <a:xfrm>
            <a:off x="3196660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3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1" name="Google Shape;541;p43"/>
          <p:cNvSpPr txBox="1">
            <a:spLocks noGrp="1"/>
          </p:cNvSpPr>
          <p:nvPr>
            <p:ph type="body" idx="6"/>
          </p:nvPr>
        </p:nvSpPr>
        <p:spPr>
          <a:xfrm>
            <a:off x="4567271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1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2" name="Google Shape;542;p43"/>
          <p:cNvSpPr txBox="1">
            <a:spLocks noGrp="1"/>
          </p:cNvSpPr>
          <p:nvPr>
            <p:ph type="body" idx="7"/>
          </p:nvPr>
        </p:nvSpPr>
        <p:spPr>
          <a:xfrm>
            <a:off x="5942051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3" name="Google Shape;543;p43"/>
          <p:cNvSpPr txBox="1">
            <a:spLocks noGrp="1"/>
          </p:cNvSpPr>
          <p:nvPr>
            <p:ph type="body" idx="8"/>
          </p:nvPr>
        </p:nvSpPr>
        <p:spPr>
          <a:xfrm>
            <a:off x="7314426" y="4130360"/>
            <a:ext cx="1028700" cy="3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79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Char char="​"/>
              <a:defRPr sz="900">
                <a:solidFill>
                  <a:schemeClr val="accent5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544" name="Google Shape;544;p43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4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">
  <p:cSld name="Thank You / Closing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5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" name="Google Shape;549;p45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50" name="Google Shape;550;p45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5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5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5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5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5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5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p45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  <p:sp>
        <p:nvSpPr>
          <p:cNvPr id="558" name="Google Shape;558;p45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/>
          </a:p>
        </p:txBody>
      </p:sp>
      <p:sp>
        <p:nvSpPr>
          <p:cNvPr id="559" name="Google Shape;559;p45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6000">
                <a:schemeClr val="accent4"/>
              </a:gs>
              <a:gs pos="76000">
                <a:srgbClr val="FFFFFF">
                  <a:alpha val="90980"/>
                </a:srgbClr>
              </a:gs>
              <a:gs pos="94000">
                <a:schemeClr val="lt1"/>
              </a:gs>
              <a:gs pos="100000">
                <a:schemeClr val="lt1"/>
              </a:gs>
            </a:gsLst>
            <a:lin ang="78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Purple">
  <p:cSld name="Thank You / Closing – Purple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46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62" name="Google Shape;562;p46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6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6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6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6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6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9" name="Google Shape;569;p46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  <p:sp>
        <p:nvSpPr>
          <p:cNvPr id="570" name="Google Shape;570;p46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/>
          </a:p>
        </p:txBody>
      </p:sp>
      <p:sp>
        <p:nvSpPr>
          <p:cNvPr id="571" name="Google Shape;571;p46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46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rgbClr val="7F35AB">
                  <a:alpha val="93725"/>
                </a:srgbClr>
              </a:gs>
              <a:gs pos="22000">
                <a:srgbClr val="7F35AB">
                  <a:alpha val="93725"/>
                </a:srgbClr>
              </a:gs>
              <a:gs pos="77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/ Closing – Blue">
  <p:cSld name="Thank You / Closing – Blue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" name="Google Shape;574;p47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575" name="Google Shape;575;p47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2" name="Google Shape;582;p47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  <p:sp>
        <p:nvSpPr>
          <p:cNvPr id="583" name="Google Shape;583;p47"/>
          <p:cNvSpPr txBox="1"/>
          <p:nvPr/>
        </p:nvSpPr>
        <p:spPr>
          <a:xfrm>
            <a:off x="5343575" y="3100273"/>
            <a:ext cx="26898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800"/>
              <a:buFont typeface="Arial"/>
              <a:buNone/>
            </a:pPr>
            <a:r>
              <a:rPr lang="en-US" sz="3800" b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1100"/>
          </a:p>
        </p:txBody>
      </p:sp>
      <p:sp>
        <p:nvSpPr>
          <p:cNvPr id="584" name="Google Shape;584;p47"/>
          <p:cNvSpPr/>
          <p:nvPr/>
        </p:nvSpPr>
        <p:spPr>
          <a:xfrm rot="2700000">
            <a:off x="377421" y="-1687937"/>
            <a:ext cx="2167460" cy="6292925"/>
          </a:xfrm>
          <a:custGeom>
            <a:avLst/>
            <a:gdLst/>
            <a:ahLst/>
            <a:cxnLst/>
            <a:rect l="l" t="t" r="r" b="b"/>
            <a:pathLst>
              <a:path w="2891746" h="8395793" extrusionOk="0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7"/>
          <p:cNvSpPr/>
          <p:nvPr/>
        </p:nvSpPr>
        <p:spPr>
          <a:xfrm rot="-2700000">
            <a:off x="-939917" y="2186430"/>
            <a:ext cx="4776614" cy="678752"/>
          </a:xfrm>
          <a:custGeom>
            <a:avLst/>
            <a:gdLst/>
            <a:ahLst/>
            <a:cxnLst/>
            <a:rect l="l" t="t" r="r" b="b"/>
            <a:pathLst>
              <a:path w="6372785" h="905566" extrusionOk="0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0511">
                <a:srgbClr val="FFFFFF">
                  <a:alpha val="75686"/>
                </a:srgbClr>
              </a:gs>
              <a:gs pos="100000">
                <a:schemeClr val="lt1"/>
              </a:gs>
            </a:gsLst>
            <a:lin ang="8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id">
  <p:cSld name="Grid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48"/>
          <p:cNvGrpSpPr/>
          <p:nvPr/>
        </p:nvGrpSpPr>
        <p:grpSpPr>
          <a:xfrm>
            <a:off x="94" y="0"/>
            <a:ext cx="9143963" cy="5143503"/>
            <a:chOff x="126" y="-4"/>
            <a:chExt cx="12188700" cy="6858004"/>
          </a:xfrm>
        </p:grpSpPr>
        <p:grpSp>
          <p:nvGrpSpPr>
            <p:cNvPr id="588" name="Google Shape;588;p48"/>
            <p:cNvGrpSpPr/>
            <p:nvPr/>
          </p:nvGrpSpPr>
          <p:grpSpPr>
            <a:xfrm>
              <a:off x="609441" y="1600198"/>
              <a:ext cx="10055887" cy="4580401"/>
              <a:chOff x="609441" y="1600198"/>
              <a:chExt cx="10055887" cy="4580401"/>
            </a:xfrm>
          </p:grpSpPr>
          <p:sp>
            <p:nvSpPr>
              <p:cNvPr id="589" name="Google Shape;589;p48"/>
              <p:cNvSpPr/>
              <p:nvPr/>
            </p:nvSpPr>
            <p:spPr>
              <a:xfrm>
                <a:off x="609441" y="1600199"/>
                <a:ext cx="9141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48"/>
              <p:cNvSpPr/>
              <p:nvPr/>
            </p:nvSpPr>
            <p:spPr>
              <a:xfrm>
                <a:off x="2436448" y="1600198"/>
                <a:ext cx="9153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48"/>
              <p:cNvSpPr/>
              <p:nvPr/>
            </p:nvSpPr>
            <p:spPr>
              <a:xfrm>
                <a:off x="4263453" y="1600198"/>
                <a:ext cx="9210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8"/>
              <p:cNvSpPr/>
              <p:nvPr/>
            </p:nvSpPr>
            <p:spPr>
              <a:xfrm>
                <a:off x="6090459" y="1600198"/>
                <a:ext cx="9210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48"/>
              <p:cNvSpPr/>
              <p:nvPr/>
            </p:nvSpPr>
            <p:spPr>
              <a:xfrm>
                <a:off x="7921943" y="1600198"/>
                <a:ext cx="9165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48"/>
              <p:cNvSpPr/>
              <p:nvPr/>
            </p:nvSpPr>
            <p:spPr>
              <a:xfrm>
                <a:off x="9750028" y="1600198"/>
                <a:ext cx="915300" cy="45804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5" name="Google Shape;595;p48"/>
            <p:cNvGrpSpPr/>
            <p:nvPr/>
          </p:nvGrpSpPr>
          <p:grpSpPr>
            <a:xfrm>
              <a:off x="126" y="-4"/>
              <a:ext cx="12188700" cy="6858004"/>
              <a:chOff x="126" y="-4"/>
              <a:chExt cx="12188700" cy="6858004"/>
            </a:xfrm>
          </p:grpSpPr>
          <p:grpSp>
            <p:nvGrpSpPr>
              <p:cNvPr id="596" name="Google Shape;596;p48"/>
              <p:cNvGrpSpPr/>
              <p:nvPr/>
            </p:nvGrpSpPr>
            <p:grpSpPr>
              <a:xfrm>
                <a:off x="126" y="-4"/>
                <a:ext cx="12188700" cy="6858004"/>
                <a:chOff x="126" y="1"/>
                <a:chExt cx="12188700" cy="6858004"/>
              </a:xfrm>
            </p:grpSpPr>
            <p:grpSp>
              <p:nvGrpSpPr>
                <p:cNvPr id="597" name="Google Shape;597;p48"/>
                <p:cNvGrpSpPr/>
                <p:nvPr/>
              </p:nvGrpSpPr>
              <p:grpSpPr>
                <a:xfrm>
                  <a:off x="609601" y="2684"/>
                  <a:ext cx="10962504" cy="6855257"/>
                  <a:chOff x="0" y="0"/>
                  <a:chExt cx="10962504" cy="6858000"/>
                </a:xfrm>
              </p:grpSpPr>
              <p:cxnSp>
                <p:nvCxnSpPr>
                  <p:cNvPr id="598" name="Google Shape;598;p48"/>
                  <p:cNvCxnSpPr/>
                  <p:nvPr/>
                </p:nvCxnSpPr>
                <p:spPr>
                  <a:xfrm>
                    <a:off x="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99" name="Google Shape;599;p48"/>
                  <p:cNvCxnSpPr/>
                  <p:nvPr/>
                </p:nvCxnSpPr>
                <p:spPr>
                  <a:xfrm>
                    <a:off x="91404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0" name="Google Shape;600;p48"/>
                  <p:cNvCxnSpPr/>
                  <p:nvPr/>
                </p:nvCxnSpPr>
                <p:spPr>
                  <a:xfrm>
                    <a:off x="137106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1" name="Google Shape;601;p48"/>
                  <p:cNvCxnSpPr/>
                  <p:nvPr/>
                </p:nvCxnSpPr>
                <p:spPr>
                  <a:xfrm>
                    <a:off x="182808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2" name="Google Shape;602;p48"/>
                  <p:cNvCxnSpPr/>
                  <p:nvPr/>
                </p:nvCxnSpPr>
                <p:spPr>
                  <a:xfrm>
                    <a:off x="228510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3" name="Google Shape;603;p48"/>
                  <p:cNvCxnSpPr/>
                  <p:nvPr/>
                </p:nvCxnSpPr>
                <p:spPr>
                  <a:xfrm>
                    <a:off x="274212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4" name="Google Shape;604;p48"/>
                  <p:cNvCxnSpPr/>
                  <p:nvPr/>
                </p:nvCxnSpPr>
                <p:spPr>
                  <a:xfrm>
                    <a:off x="319914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5" name="Google Shape;605;p48"/>
                  <p:cNvCxnSpPr/>
                  <p:nvPr/>
                </p:nvCxnSpPr>
                <p:spPr>
                  <a:xfrm>
                    <a:off x="365617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6" name="Google Shape;606;p48"/>
                  <p:cNvCxnSpPr/>
                  <p:nvPr/>
                </p:nvCxnSpPr>
                <p:spPr>
                  <a:xfrm>
                    <a:off x="411319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7" name="Google Shape;607;p48"/>
                  <p:cNvCxnSpPr/>
                  <p:nvPr/>
                </p:nvCxnSpPr>
                <p:spPr>
                  <a:xfrm>
                    <a:off x="457021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8" name="Google Shape;608;p48"/>
                  <p:cNvCxnSpPr/>
                  <p:nvPr/>
                </p:nvCxnSpPr>
                <p:spPr>
                  <a:xfrm>
                    <a:off x="5027235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09" name="Google Shape;609;p48"/>
                  <p:cNvCxnSpPr/>
                  <p:nvPr/>
                </p:nvCxnSpPr>
                <p:spPr>
                  <a:xfrm>
                    <a:off x="548425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0" name="Google Shape;610;p48"/>
                  <p:cNvCxnSpPr/>
                  <p:nvPr/>
                </p:nvCxnSpPr>
                <p:spPr>
                  <a:xfrm>
                    <a:off x="594127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1" name="Google Shape;611;p48"/>
                  <p:cNvCxnSpPr/>
                  <p:nvPr/>
                </p:nvCxnSpPr>
                <p:spPr>
                  <a:xfrm>
                    <a:off x="6398299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2" name="Google Shape;612;p48"/>
                  <p:cNvCxnSpPr/>
                  <p:nvPr/>
                </p:nvCxnSpPr>
                <p:spPr>
                  <a:xfrm>
                    <a:off x="685532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3" name="Google Shape;613;p48"/>
                  <p:cNvCxnSpPr/>
                  <p:nvPr/>
                </p:nvCxnSpPr>
                <p:spPr>
                  <a:xfrm>
                    <a:off x="7312342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4" name="Google Shape;614;p48"/>
                  <p:cNvCxnSpPr/>
                  <p:nvPr/>
                </p:nvCxnSpPr>
                <p:spPr>
                  <a:xfrm>
                    <a:off x="7769363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5" name="Google Shape;615;p48"/>
                  <p:cNvCxnSpPr/>
                  <p:nvPr/>
                </p:nvCxnSpPr>
                <p:spPr>
                  <a:xfrm>
                    <a:off x="822638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6" name="Google Shape;616;p48"/>
                  <p:cNvCxnSpPr/>
                  <p:nvPr/>
                </p:nvCxnSpPr>
                <p:spPr>
                  <a:xfrm>
                    <a:off x="9140427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7" name="Google Shape;617;p48"/>
                  <p:cNvCxnSpPr/>
                  <p:nvPr/>
                </p:nvCxnSpPr>
                <p:spPr>
                  <a:xfrm>
                    <a:off x="8683406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8" name="Google Shape;618;p48"/>
                  <p:cNvCxnSpPr/>
                  <p:nvPr/>
                </p:nvCxnSpPr>
                <p:spPr>
                  <a:xfrm>
                    <a:off x="9597448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19" name="Google Shape;619;p48"/>
                  <p:cNvCxnSpPr/>
                  <p:nvPr/>
                </p:nvCxnSpPr>
                <p:spPr>
                  <a:xfrm>
                    <a:off x="10054470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0" name="Google Shape;620;p48"/>
                  <p:cNvCxnSpPr/>
                  <p:nvPr/>
                </p:nvCxnSpPr>
                <p:spPr>
                  <a:xfrm>
                    <a:off x="1051149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1" name="Google Shape;621;p48"/>
                  <p:cNvCxnSpPr/>
                  <p:nvPr/>
                </p:nvCxnSpPr>
                <p:spPr>
                  <a:xfrm>
                    <a:off x="457021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2" name="Google Shape;622;p48"/>
                  <p:cNvCxnSpPr/>
                  <p:nvPr/>
                </p:nvCxnSpPr>
                <p:spPr>
                  <a:xfrm>
                    <a:off x="10962504" y="0"/>
                    <a:ext cx="0" cy="68580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  <p:grpSp>
              <p:nvGrpSpPr>
                <p:cNvPr id="623" name="Google Shape;623;p48"/>
                <p:cNvGrpSpPr/>
                <p:nvPr/>
              </p:nvGrpSpPr>
              <p:grpSpPr>
                <a:xfrm>
                  <a:off x="126" y="1"/>
                  <a:ext cx="12188700" cy="6858004"/>
                  <a:chOff x="126" y="1"/>
                  <a:chExt cx="12188700" cy="6858004"/>
                </a:xfrm>
              </p:grpSpPr>
              <p:cxnSp>
                <p:nvCxnSpPr>
                  <p:cNvPr id="624" name="Google Shape;624;p48"/>
                  <p:cNvCxnSpPr/>
                  <p:nvPr/>
                </p:nvCxnSpPr>
                <p:spPr>
                  <a:xfrm>
                    <a:off x="6094476" y="-6094349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5" name="Google Shape;625;p48"/>
                  <p:cNvCxnSpPr/>
                  <p:nvPr/>
                </p:nvCxnSpPr>
                <p:spPr>
                  <a:xfrm>
                    <a:off x="6094476" y="-56371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6" name="Google Shape;626;p48"/>
                  <p:cNvCxnSpPr/>
                  <p:nvPr/>
                </p:nvCxnSpPr>
                <p:spPr>
                  <a:xfrm>
                    <a:off x="6094476" y="-51799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7" name="Google Shape;627;p48"/>
                  <p:cNvCxnSpPr/>
                  <p:nvPr/>
                </p:nvCxnSpPr>
                <p:spPr>
                  <a:xfrm>
                    <a:off x="6094476" y="-31201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8" name="Google Shape;628;p48"/>
                  <p:cNvCxnSpPr/>
                  <p:nvPr/>
                </p:nvCxnSpPr>
                <p:spPr>
                  <a:xfrm>
                    <a:off x="6094476" y="-26629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29" name="Google Shape;629;p48"/>
                  <p:cNvCxnSpPr/>
                  <p:nvPr/>
                </p:nvCxnSpPr>
                <p:spPr>
                  <a:xfrm>
                    <a:off x="6094476" y="-22057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0" name="Google Shape;630;p48"/>
                  <p:cNvCxnSpPr/>
                  <p:nvPr/>
                </p:nvCxnSpPr>
                <p:spPr>
                  <a:xfrm>
                    <a:off x="6094476" y="-17485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1" name="Google Shape;631;p48"/>
                  <p:cNvCxnSpPr/>
                  <p:nvPr/>
                </p:nvCxnSpPr>
                <p:spPr>
                  <a:xfrm>
                    <a:off x="6094476" y="-1291374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2" name="Google Shape;632;p48"/>
                  <p:cNvCxnSpPr/>
                  <p:nvPr/>
                </p:nvCxnSpPr>
                <p:spPr>
                  <a:xfrm>
                    <a:off x="6094476" y="-834174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3" name="Google Shape;633;p48"/>
                  <p:cNvCxnSpPr/>
                  <p:nvPr/>
                </p:nvCxnSpPr>
                <p:spPr>
                  <a:xfrm rot="10800000">
                    <a:off x="126" y="5717376"/>
                    <a:ext cx="121887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4" name="Google Shape;634;p48"/>
                  <p:cNvCxnSpPr/>
                  <p:nvPr/>
                </p:nvCxnSpPr>
                <p:spPr>
                  <a:xfrm>
                    <a:off x="6094476" y="76365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5" name="Google Shape;635;p48"/>
                  <p:cNvCxnSpPr/>
                  <p:nvPr/>
                </p:nvCxnSpPr>
                <p:spPr>
                  <a:xfrm>
                    <a:off x="6094476" y="-5637149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6" name="Google Shape;636;p48"/>
                  <p:cNvCxnSpPr/>
                  <p:nvPr/>
                </p:nvCxnSpPr>
                <p:spPr>
                  <a:xfrm>
                    <a:off x="6094476" y="-49513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7" name="Google Shape;637;p48"/>
                  <p:cNvCxnSpPr/>
                  <p:nvPr/>
                </p:nvCxnSpPr>
                <p:spPr>
                  <a:xfrm>
                    <a:off x="6094476" y="86320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8" name="Google Shape;638;p48"/>
                  <p:cNvCxnSpPr/>
                  <p:nvPr/>
                </p:nvCxnSpPr>
                <p:spPr>
                  <a:xfrm>
                    <a:off x="6094476" y="306451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39" name="Google Shape;639;p48"/>
                  <p:cNvCxnSpPr/>
                  <p:nvPr/>
                </p:nvCxnSpPr>
                <p:spPr>
                  <a:xfrm>
                    <a:off x="6094476" y="-40345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0" name="Google Shape;640;p48"/>
                  <p:cNvCxnSpPr/>
                  <p:nvPr/>
                </p:nvCxnSpPr>
                <p:spPr>
                  <a:xfrm>
                    <a:off x="6094476" y="-3577375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8AD8F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641" name="Google Shape;641;p48"/>
                  <p:cNvCxnSpPr/>
                  <p:nvPr/>
                </p:nvCxnSpPr>
                <p:spPr>
                  <a:xfrm>
                    <a:off x="6094476" y="-4494148"/>
                    <a:ext cx="0" cy="121887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</p:cxnSp>
            </p:grpSp>
          </p:grpSp>
          <p:sp>
            <p:nvSpPr>
              <p:cNvPr id="642" name="Google Shape;642;p48"/>
              <p:cNvSpPr txBox="1"/>
              <p:nvPr/>
            </p:nvSpPr>
            <p:spPr>
              <a:xfrm>
                <a:off x="592866" y="5723466"/>
                <a:ext cx="7329000" cy="47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b" anchorCtr="0">
                <a:noAutofit/>
              </a:bodyPr>
              <a:lstStyle/>
              <a:p>
                <a:pPr marL="0" marR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  <a:endParaRPr sz="1100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O NOT USE">
  <p:cSld name="DO NOT USE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981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9"/>
          <p:cNvSpPr txBox="1"/>
          <p:nvPr/>
        </p:nvSpPr>
        <p:spPr>
          <a:xfrm>
            <a:off x="454912" y="541421"/>
            <a:ext cx="8159400" cy="3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 NOT USE </a:t>
            </a:r>
            <a:endParaRPr sz="11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ALL LAYOUTS PAST THIS ARE NOT PART OF THIS TEMPLATE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Blank">
  <p:cSld name="16_Blank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0"/>
          <p:cNvSpPr/>
          <p:nvPr/>
        </p:nvSpPr>
        <p:spPr>
          <a:xfrm>
            <a:off x="114300" y="112014"/>
            <a:ext cx="8915400" cy="4919400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 and Sub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6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ntent Balanced">
  <p:cSld name="Two-Content Balanced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7"/>
          <p:cNvSpPr txBox="1">
            <a:spLocks noGrp="1"/>
          </p:cNvSpPr>
          <p:nvPr>
            <p:ph type="body" idx="2"/>
          </p:nvPr>
        </p:nvSpPr>
        <p:spPr>
          <a:xfrm>
            <a:off x="-1" y="1200150"/>
            <a:ext cx="4421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4585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  <p:sp>
        <p:nvSpPr>
          <p:cNvPr id="105" name="Google Shape;105;p7"/>
          <p:cNvSpPr txBox="1">
            <a:spLocks noGrp="1"/>
          </p:cNvSpPr>
          <p:nvPr>
            <p:ph type="body" idx="3"/>
          </p:nvPr>
        </p:nvSpPr>
        <p:spPr>
          <a:xfrm>
            <a:off x="4742200" y="1200150"/>
            <a:ext cx="44019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44585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​"/>
              <a:defRPr sz="1400"/>
            </a:lvl1pPr>
            <a:lvl2pPr marL="914400" lvl="1" indent="-2984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 sz="1200"/>
            </a:lvl2pPr>
            <a:lvl3pPr marL="1371600" lvl="2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Char char="–"/>
              <a:defRPr sz="1100"/>
            </a:lvl3pPr>
            <a:lvl4pPr marL="1828800" lvl="3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900"/>
            </a:lvl4pPr>
            <a:lvl5pPr marL="2286000" lvl="4" indent="-279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800"/>
              <a:buChar char="–"/>
              <a:defRPr sz="900"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 sz="1400"/>
            </a:lvl6pPr>
            <a:lvl7pPr marL="3200400" lvl="6" indent="-2857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900"/>
              <a:buAutoNum type="alphaLcPeriod"/>
              <a:defRPr sz="1100"/>
            </a:lvl7pPr>
            <a:lvl8pPr marL="3657600" lvl="7" indent="-279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800"/>
              <a:buAutoNum type="romanLcPeriod"/>
              <a:defRPr sz="900"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 sz="1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Plum">
  <p:cSld name="Title Slide – Plu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8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1DA">
                  <a:alpha val="0"/>
                </a:srgbClr>
              </a:gs>
              <a:gs pos="8580">
                <a:srgbClr val="0286CD">
                  <a:alpha val="0"/>
                </a:srgbClr>
              </a:gs>
              <a:gs pos="78000">
                <a:srgbClr val="133167"/>
              </a:gs>
              <a:gs pos="100000">
                <a:srgbClr val="133167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8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8"/>
          <p:cNvSpPr txBox="1">
            <a:spLocks noGrp="1"/>
          </p:cNvSpPr>
          <p:nvPr>
            <p:ph type="subTitle" idx="1"/>
          </p:nvPr>
        </p:nvSpPr>
        <p:spPr>
          <a:xfrm>
            <a:off x="4945999" y="2153412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14" name="Google Shape;114;p8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15" name="Google Shape;115;p8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8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8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8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8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8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8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 – Aqua">
  <p:cSld name="Title Slide – Aqua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9"/>
          <p:cNvSpPr/>
          <p:nvPr/>
        </p:nvSpPr>
        <p:spPr>
          <a:xfrm rot="2700000">
            <a:off x="1151094" y="-1934931"/>
            <a:ext cx="2403743" cy="7213154"/>
          </a:xfrm>
          <a:custGeom>
            <a:avLst/>
            <a:gdLst/>
            <a:ahLst/>
            <a:cxnLst/>
            <a:rect l="l" t="t" r="r" b="b"/>
            <a:pathLst>
              <a:path w="3206987" h="9623529" extrusionOk="0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24000">
                <a:schemeClr val="accent3"/>
              </a:gs>
              <a:gs pos="8700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9"/>
          <p:cNvSpPr/>
          <p:nvPr/>
        </p:nvSpPr>
        <p:spPr>
          <a:xfrm rot="2700000">
            <a:off x="1226515" y="923134"/>
            <a:ext cx="2650192" cy="5632103"/>
          </a:xfrm>
          <a:custGeom>
            <a:avLst/>
            <a:gdLst/>
            <a:ahLst/>
            <a:cxnLst/>
            <a:rect l="l" t="t" r="r" b="b"/>
            <a:pathLst>
              <a:path w="3535790" h="7514148" extrusionOk="0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143">
                <a:srgbClr val="FFFFFF">
                  <a:alpha val="0"/>
                </a:srgbClr>
              </a:gs>
              <a:gs pos="14000">
                <a:srgbClr val="FFFFFF">
                  <a:alpha val="0"/>
                </a:srgbClr>
              </a:gs>
              <a:gs pos="72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  <a:defRPr sz="30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1"/>
          </p:nvPr>
        </p:nvSpPr>
        <p:spPr>
          <a:xfrm>
            <a:off x="4945999" y="2153412"/>
            <a:ext cx="3838200" cy="3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body" idx="4"/>
          </p:nvPr>
        </p:nvSpPr>
        <p:spPr>
          <a:xfrm>
            <a:off x="4945999" y="4120759"/>
            <a:ext cx="27438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800"/>
              <a:buNone/>
              <a:defRPr sz="900">
                <a:solidFill>
                  <a:schemeClr val="dk2"/>
                </a:solidFill>
              </a:defRPr>
            </a:lvl1pPr>
            <a:lvl2pPr marL="914400" lvl="1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3pPr>
            <a:lvl4pPr marL="1828800" lvl="3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–"/>
              <a:defRPr/>
            </a:lvl5pPr>
            <a:lvl6pPr marL="2743200" lvl="5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rabicPeriod"/>
              <a:defRPr/>
            </a:lvl6pPr>
            <a:lvl7pPr marL="3200400" lvl="6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AutoNum type="alphaLcPeriod"/>
              <a:defRPr/>
            </a:lvl7pPr>
            <a:lvl8pPr marL="3657600" lvl="7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AutoNum type="romanLcPeriod"/>
              <a:defRPr/>
            </a:lvl8pPr>
            <a:lvl9pPr marL="4114800" lvl="8" indent="-304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AutoNum type="alphaUcPeriod"/>
              <a:defRPr/>
            </a:lvl9pPr>
          </a:lstStyle>
          <a:p>
            <a:endParaRPr/>
          </a:p>
        </p:txBody>
      </p:sp>
      <p:grpSp>
        <p:nvGrpSpPr>
          <p:cNvPr id="131" name="Google Shape;131;p9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32" name="Google Shape;132;p9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9" name="Google Shape;139;p9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Confidential   │  ©2020 VMware, Inc.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– Plum">
  <p:cSld name="Section Header – Plum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"/>
          <p:cNvSpPr txBox="1">
            <a:spLocks noGrp="1"/>
          </p:cNvSpPr>
          <p:nvPr>
            <p:ph type="title"/>
          </p:nvPr>
        </p:nvSpPr>
        <p:spPr>
          <a:xfrm>
            <a:off x="441946" y="704096"/>
            <a:ext cx="4821900" cy="9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Font typeface="Arial"/>
              <a:buNone/>
              <a:defRPr sz="2700" b="0" cap="none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"/>
          <p:cNvSpPr txBox="1">
            <a:spLocks noGrp="1"/>
          </p:cNvSpPr>
          <p:nvPr>
            <p:ph type="subTitle" idx="1"/>
          </p:nvPr>
        </p:nvSpPr>
        <p:spPr>
          <a:xfrm>
            <a:off x="452342" y="1700784"/>
            <a:ext cx="48075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1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100"/>
              <a:buNone/>
              <a:defRPr sz="1200"/>
            </a:lvl9pPr>
          </a:lstStyle>
          <a:p>
            <a:endParaRPr/>
          </a:p>
        </p:txBody>
      </p:sp>
      <p:sp>
        <p:nvSpPr>
          <p:cNvPr id="143" name="Google Shape;143;p10"/>
          <p:cNvSpPr txBox="1"/>
          <p:nvPr/>
        </p:nvSpPr>
        <p:spPr>
          <a:xfrm>
            <a:off x="8620450" y="4791074"/>
            <a:ext cx="328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10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45" name="Google Shape;145;p10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0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" name="Google Shape;152;p10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  <p:sp>
        <p:nvSpPr>
          <p:cNvPr id="153" name="Google Shape;153;p10"/>
          <p:cNvSpPr/>
          <p:nvPr/>
        </p:nvSpPr>
        <p:spPr>
          <a:xfrm rot="2700000">
            <a:off x="5439873" y="-752550"/>
            <a:ext cx="2627625" cy="7999877"/>
          </a:xfrm>
          <a:custGeom>
            <a:avLst/>
            <a:gdLst/>
            <a:ahLst/>
            <a:cxnLst/>
            <a:rect l="l" t="t" r="r" b="b"/>
            <a:pathLst>
              <a:path w="3505682" h="10673146" extrusionOk="0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4000">
                <a:srgbClr val="7F35AB"/>
              </a:gs>
              <a:gs pos="87000">
                <a:srgbClr val="264088"/>
              </a:gs>
              <a:gs pos="100000">
                <a:srgbClr val="264088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"/>
          <p:cNvSpPr/>
          <p:nvPr/>
        </p:nvSpPr>
        <p:spPr>
          <a:xfrm rot="2700000">
            <a:off x="7318890" y="1256336"/>
            <a:ext cx="727461" cy="4860865"/>
          </a:xfrm>
          <a:custGeom>
            <a:avLst/>
            <a:gdLst/>
            <a:ahLst/>
            <a:cxnLst/>
            <a:rect l="l" t="t" r="r" b="b"/>
            <a:pathLst>
              <a:path w="970552" h="6485190" extrusionOk="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0">
                <a:srgbClr val="7F35AB"/>
              </a:gs>
              <a:gs pos="20000">
                <a:srgbClr val="7F35AB"/>
              </a:gs>
              <a:gs pos="74000">
                <a:srgbClr val="FFFFFF">
                  <a:alpha val="78823"/>
                </a:srgbClr>
              </a:gs>
              <a:gs pos="95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-1" y="5074920"/>
            <a:ext cx="9144000" cy="714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57200" y="1200152"/>
            <a:ext cx="8229600" cy="3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A8A8AB"/>
              </a:buClr>
              <a:buSzPts val="1400"/>
              <a:buFont typeface="Arial"/>
              <a:buChar char="​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•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Char char="–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rabi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AutoNum type="alphaLcPeriod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AutoNum type="romanLcPeriod"/>
              <a:defRPr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AutoNum type="alphaUcPeriod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548" y="5514022"/>
            <a:ext cx="3087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8442" y="5514022"/>
            <a:ext cx="2056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A3A3A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456149" y="4833756"/>
            <a:ext cx="888551" cy="140016"/>
            <a:chOff x="863272" y="6563918"/>
            <a:chExt cx="861082" cy="135727"/>
          </a:xfrm>
        </p:grpSpPr>
        <p:sp>
          <p:nvSpPr>
            <p:cNvPr id="12" name="Google Shape;12;p1"/>
            <p:cNvSpPr/>
            <p:nvPr/>
          </p:nvSpPr>
          <p:spPr>
            <a:xfrm>
              <a:off x="1195963" y="6569284"/>
              <a:ext cx="181812" cy="128783"/>
            </a:xfrm>
            <a:custGeom>
              <a:avLst/>
              <a:gdLst/>
              <a:ahLst/>
              <a:cxnLst/>
              <a:rect l="l" t="t" r="r" b="b"/>
              <a:pathLst>
                <a:path w="243" h="170" extrusionOk="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509084" y="6569284"/>
              <a:ext cx="70389" cy="128783"/>
            </a:xfrm>
            <a:custGeom>
              <a:avLst/>
              <a:gdLst/>
              <a:ahLst/>
              <a:cxnLst/>
              <a:rect l="l" t="t" r="r" b="b"/>
              <a:pathLst>
                <a:path w="94" h="170" extrusionOk="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577894" y="6569284"/>
              <a:ext cx="115211" cy="130361"/>
            </a:xfrm>
            <a:custGeom>
              <a:avLst/>
              <a:gdLst/>
              <a:ahLst/>
              <a:cxnLst/>
              <a:rect l="l" t="t" r="r" b="b"/>
              <a:pathLst>
                <a:path w="154" h="172" extrusionOk="0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377775" y="6569284"/>
              <a:ext cx="108898" cy="130361"/>
            </a:xfrm>
            <a:custGeom>
              <a:avLst/>
              <a:gdLst/>
              <a:ahLst/>
              <a:cxnLst/>
              <a:rect l="l" t="t" r="r" b="b"/>
              <a:pathLst>
                <a:path w="146" h="172" extrusionOk="0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863272" y="6563918"/>
              <a:ext cx="325115" cy="135727"/>
            </a:xfrm>
            <a:custGeom>
              <a:avLst/>
              <a:gdLst/>
              <a:ahLst/>
              <a:cxnLst/>
              <a:rect l="l" t="t" r="r" b="b"/>
              <a:pathLst>
                <a:path w="435" h="179" extrusionOk="0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1694683" y="6569284"/>
              <a:ext cx="29671" cy="31249"/>
            </a:xfrm>
            <a:custGeom>
              <a:avLst/>
              <a:gdLst/>
              <a:ahLst/>
              <a:cxnLst/>
              <a:rect l="l" t="t" r="r" b="b"/>
              <a:pathLst>
                <a:path w="40" h="41" extrusionOk="0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1703521" y="6576859"/>
              <a:ext cx="12626" cy="15151"/>
            </a:xfrm>
            <a:custGeom>
              <a:avLst/>
              <a:gdLst/>
              <a:ahLst/>
              <a:cxnLst/>
              <a:rect l="l" t="t" r="r" b="b"/>
              <a:pathLst>
                <a:path w="17" h="20" extrusionOk="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" name="Google Shape;19;p1"/>
          <p:cNvSpPr txBox="1"/>
          <p:nvPr/>
        </p:nvSpPr>
        <p:spPr>
          <a:xfrm flipH="1">
            <a:off x="1555704" y="4879738"/>
            <a:ext cx="1296900" cy="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r>
              <a:rPr lang="en-US" sz="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│  ©2020 VMware, Inc.</a:t>
            </a:r>
            <a:endParaRPr sz="11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404">
          <p15:clr>
            <a:srgbClr val="F26B43"/>
          </p15:clr>
        </p15:guide>
        <p15:guide id="4" orient="horz" pos="1188">
          <p15:clr>
            <a:srgbClr val="F26B43"/>
          </p15:clr>
        </p15:guide>
        <p15:guide id="5" orient="horz" pos="972">
          <p15:clr>
            <a:srgbClr val="F26B43"/>
          </p15:clr>
        </p15:guide>
        <p15:guide id="6" orient="horz" pos="756">
          <p15:clr>
            <a:srgbClr val="F26B43"/>
          </p15:clr>
        </p15:guide>
        <p15:guide id="7" orient="horz" pos="540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orient="horz" pos="216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1836">
          <p15:clr>
            <a:srgbClr val="F26B43"/>
          </p15:clr>
        </p15:guide>
        <p15:guide id="12" orient="horz" pos="2052">
          <p15:clr>
            <a:srgbClr val="F26B43"/>
          </p15:clr>
        </p15:guide>
        <p15:guide id="13" orient="horz" pos="2268">
          <p15:clr>
            <a:srgbClr val="F26B43"/>
          </p15:clr>
        </p15:guide>
        <p15:guide id="14" orient="horz" pos="2484">
          <p15:clr>
            <a:srgbClr val="F26B43"/>
          </p15:clr>
        </p15:guide>
        <p15:guide id="15" orient="horz" pos="2700">
          <p15:clr>
            <a:srgbClr val="F26B43"/>
          </p15:clr>
        </p15:guide>
        <p15:guide id="16" orient="horz" pos="2916">
          <p15:clr>
            <a:srgbClr val="F26B43"/>
          </p15:clr>
        </p15:guide>
        <p15:guide id="17" orient="horz" pos="3024">
          <p15:clr>
            <a:srgbClr val="F26B43"/>
          </p15:clr>
        </p15:guide>
        <p15:guide id="18" pos="2664">
          <p15:clr>
            <a:srgbClr val="F26B43"/>
          </p15:clr>
        </p15:guide>
        <p15:guide id="19" pos="2448">
          <p15:clr>
            <a:srgbClr val="F26B43"/>
          </p15:clr>
        </p15:guide>
        <p15:guide id="20" pos="2232">
          <p15:clr>
            <a:srgbClr val="F26B43"/>
          </p15:clr>
        </p15:guide>
        <p15:guide id="21" pos="2016">
          <p15:clr>
            <a:srgbClr val="F26B43"/>
          </p15:clr>
        </p15:guide>
        <p15:guide id="22" pos="1800">
          <p15:clr>
            <a:srgbClr val="F26B43"/>
          </p15:clr>
        </p15:guide>
        <p15:guide id="23" pos="1584">
          <p15:clr>
            <a:srgbClr val="F26B43"/>
          </p15:clr>
        </p15:guide>
        <p15:guide id="24" pos="1368">
          <p15:clr>
            <a:srgbClr val="F26B43"/>
          </p15:clr>
        </p15:guide>
        <p15:guide id="25" pos="1152">
          <p15:clr>
            <a:srgbClr val="F26B43"/>
          </p15:clr>
        </p15:guide>
        <p15:guide id="26" pos="935">
          <p15:clr>
            <a:srgbClr val="F26B43"/>
          </p15:clr>
        </p15:guide>
        <p15:guide id="27" pos="719">
          <p15:clr>
            <a:srgbClr val="F26B43"/>
          </p15:clr>
        </p15:guide>
        <p15:guide id="28" pos="503">
          <p15:clr>
            <a:srgbClr val="F26B43"/>
          </p15:clr>
        </p15:guide>
        <p15:guide id="29" pos="287">
          <p15:clr>
            <a:srgbClr val="F26B43"/>
          </p15:clr>
        </p15:guide>
        <p15:guide id="30" pos="3096">
          <p15:clr>
            <a:srgbClr val="F26B43"/>
          </p15:clr>
        </p15:guide>
        <p15:guide id="31" pos="3312">
          <p15:clr>
            <a:srgbClr val="F26B43"/>
          </p15:clr>
        </p15:guide>
        <p15:guide id="32" pos="3528">
          <p15:clr>
            <a:srgbClr val="F26B43"/>
          </p15:clr>
        </p15:guide>
        <p15:guide id="33" pos="3744">
          <p15:clr>
            <a:srgbClr val="F26B43"/>
          </p15:clr>
        </p15:guide>
        <p15:guide id="34" pos="3960">
          <p15:clr>
            <a:srgbClr val="F26B43"/>
          </p15:clr>
        </p15:guide>
        <p15:guide id="35" pos="4176">
          <p15:clr>
            <a:srgbClr val="F26B43"/>
          </p15:clr>
        </p15:guide>
        <p15:guide id="36" pos="4392">
          <p15:clr>
            <a:srgbClr val="F26B43"/>
          </p15:clr>
        </p15:guide>
        <p15:guide id="37" pos="4608">
          <p15:clr>
            <a:srgbClr val="F26B43"/>
          </p15:clr>
        </p15:guide>
        <p15:guide id="38" pos="4825">
          <p15:clr>
            <a:srgbClr val="F26B43"/>
          </p15:clr>
        </p15:guide>
        <p15:guide id="39" pos="5041">
          <p15:clr>
            <a:srgbClr val="F26B43"/>
          </p15:clr>
        </p15:guide>
        <p15:guide id="40" pos="5257">
          <p15:clr>
            <a:srgbClr val="F26B43"/>
          </p15:clr>
        </p15:guide>
        <p15:guide id="41" pos="5473">
          <p15:clr>
            <a:srgbClr val="F26B43"/>
          </p15:clr>
        </p15:guide>
        <p15:guide id="42" pos="5760">
          <p15:clr>
            <a:srgbClr val="F26B43"/>
          </p15:clr>
        </p15:guide>
        <p15:guide id="43" orient="horz" pos="324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WaHZ2lrZ3I7GQlNzlHuiBgB2fhRCCiVTIXTd_paWtl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google.com/presentation/d/1k3bRAlplBiFXMAju6p4HGR4dGWO1if7ZP-PQFNSe6t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dataflow.spring.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5925" y="4642000"/>
            <a:ext cx="1431300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750" y="323450"/>
            <a:ext cx="884475" cy="8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51"/>
          <p:cNvSpPr txBox="1">
            <a:spLocks noGrp="1"/>
          </p:cNvSpPr>
          <p:nvPr>
            <p:ph type="title"/>
          </p:nvPr>
        </p:nvSpPr>
        <p:spPr>
          <a:xfrm>
            <a:off x="4945999" y="1186934"/>
            <a:ext cx="3748200" cy="925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</a:t>
            </a:r>
            <a:br>
              <a:rPr lang="en-US"/>
            </a:br>
            <a:r>
              <a:rPr lang="en-US"/>
              <a:t>Data Flow</a:t>
            </a:r>
            <a:endParaRPr/>
          </a:p>
        </p:txBody>
      </p:sp>
      <p:sp>
        <p:nvSpPr>
          <p:cNvPr id="655" name="Google Shape;655;p51"/>
          <p:cNvSpPr txBox="1">
            <a:spLocks noGrp="1"/>
          </p:cNvSpPr>
          <p:nvPr>
            <p:ph type="subTitle" idx="1"/>
          </p:nvPr>
        </p:nvSpPr>
        <p:spPr>
          <a:xfrm>
            <a:off x="4945999" y="2150459"/>
            <a:ext cx="3838200" cy="31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An Overview</a:t>
            </a:r>
            <a:endParaRPr/>
          </a:p>
        </p:txBody>
      </p:sp>
      <p:sp>
        <p:nvSpPr>
          <p:cNvPr id="656" name="Google Shape;656;p51"/>
          <p:cNvSpPr txBox="1">
            <a:spLocks noGrp="1"/>
          </p:cNvSpPr>
          <p:nvPr>
            <p:ph type="body" idx="2"/>
          </p:nvPr>
        </p:nvSpPr>
        <p:spPr>
          <a:xfrm>
            <a:off x="4945999" y="3553069"/>
            <a:ext cx="2743800" cy="266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51"/>
          <p:cNvSpPr txBox="1">
            <a:spLocks noGrp="1"/>
          </p:cNvSpPr>
          <p:nvPr>
            <p:ph type="body" idx="3"/>
          </p:nvPr>
        </p:nvSpPr>
        <p:spPr>
          <a:xfrm>
            <a:off x="4945999" y="3854059"/>
            <a:ext cx="2743800" cy="26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51"/>
          <p:cNvSpPr txBox="1">
            <a:spLocks noGrp="1"/>
          </p:cNvSpPr>
          <p:nvPr>
            <p:ph type="body" idx="4"/>
          </p:nvPr>
        </p:nvSpPr>
        <p:spPr>
          <a:xfrm>
            <a:off x="4945999" y="4120760"/>
            <a:ext cx="2743800" cy="20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0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60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Data Flow Sucess Stories</a:t>
            </a:r>
            <a:endParaRPr/>
          </a:p>
        </p:txBody>
      </p:sp>
      <p:graphicFrame>
        <p:nvGraphicFramePr>
          <p:cNvPr id="784" name="Google Shape;784;p60"/>
          <p:cNvGraphicFramePr/>
          <p:nvPr/>
        </p:nvGraphicFramePr>
        <p:xfrm>
          <a:off x="876300" y="1022825"/>
          <a:ext cx="6924600" cy="3547375"/>
        </p:xfrm>
        <a:graphic>
          <a:graphicData uri="http://schemas.openxmlformats.org/drawingml/2006/table">
            <a:tbl>
              <a:tblPr>
                <a:noFill/>
                <a:tableStyleId>{566D8BCE-C1D8-4D17-8DDD-4F0DD0D49CC2}</a:tableStyleId>
              </a:tblPr>
              <a:tblGrid>
                <a:gridCol w="243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Telecommunications</a:t>
                      </a:r>
                      <a:endParaRPr sz="1600" b="1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Data ingest, stream processing, integration with Spark and Hadoop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Real Estate Analytics</a:t>
                      </a:r>
                      <a:br>
                        <a:rPr lang="en-US">
                          <a:solidFill>
                            <a:schemeClr val="accent2"/>
                          </a:solidFill>
                        </a:rPr>
                      </a:b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Dataflow modernization, 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consolidation of legacy apps onto PCF </a:t>
                      </a:r>
                      <a:r>
                        <a:rPr lang="en-US" sz="1200" u="sng">
                          <a:solidFill>
                            <a:schemeClr val="accent2"/>
                          </a:solidFill>
                          <a:hlinkClick r:id="rId3"/>
                        </a:rPr>
                        <a:t>(details...)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5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Health Care</a:t>
                      </a:r>
                      <a:endParaRPr sz="1600" b="1"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ETL modernization, change data capture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Event stream processing, GemFire </a:t>
                      </a:r>
                      <a:r>
                        <a:rPr lang="en-US" sz="1200" u="sng">
                          <a:solidFill>
                            <a:schemeClr val="accent2"/>
                          </a:solidFill>
                          <a:hlinkClick r:id="rId4"/>
                        </a:rPr>
                        <a:t>(details...)</a:t>
                      </a:r>
                      <a:endParaRPr sz="1200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Banking</a:t>
                      </a:r>
                      <a:endParaRPr sz="1600" b="1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Integration pipelines</a:t>
                      </a:r>
                      <a:br>
                        <a:rPr lang="en-US">
                          <a:solidFill>
                            <a:schemeClr val="accent2"/>
                          </a:solidFill>
                        </a:rPr>
                      </a:br>
                      <a:r>
                        <a:rPr lang="en-US">
                          <a:solidFill>
                            <a:schemeClr val="accent2"/>
                          </a:solidFill>
                        </a:rPr>
                        <a:t>Batch and near-real-time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9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>
                          <a:solidFill>
                            <a:schemeClr val="accent2"/>
                          </a:solidFill>
                        </a:rPr>
                        <a:t>Insurance</a:t>
                      </a:r>
                      <a:endParaRPr sz="1600" b="1">
                        <a:solidFill>
                          <a:schemeClr val="accent2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accent2"/>
                          </a:solidFill>
                        </a:rPr>
                        <a:t>Rules-engine modernization (.NET)</a:t>
                      </a:r>
                      <a:br>
                        <a:rPr lang="en-US">
                          <a:solidFill>
                            <a:schemeClr val="accent2"/>
                          </a:solidFill>
                        </a:rPr>
                      </a:br>
                      <a:r>
                        <a:rPr lang="en-US">
                          <a:solidFill>
                            <a:schemeClr val="accent2"/>
                          </a:solidFill>
                        </a:rPr>
                        <a:t>Offload DBMS and Data Warehouse to microservices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275" y="857250"/>
            <a:ext cx="6439448" cy="3872801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61"/>
          <p:cNvSpPr txBox="1"/>
          <p:nvPr/>
        </p:nvSpPr>
        <p:spPr>
          <a:xfrm>
            <a:off x="480225" y="115975"/>
            <a:ext cx="74976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rgbClr val="FFFFFF"/>
                </a:solidFill>
                <a:uFill>
                  <a:noFill/>
                </a:uFill>
                <a:hlinkClick r:id="rId4"/>
              </a:rPr>
              <a:t>dataflow.spring.io</a:t>
            </a:r>
            <a:endParaRPr sz="2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5" name="Google Shape;79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5925" y="4642000"/>
            <a:ext cx="1431300" cy="3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1750" y="134925"/>
            <a:ext cx="884475" cy="8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188" y="1550888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2525" y="1474700"/>
            <a:ext cx="1438275" cy="15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2548" y="1450875"/>
            <a:ext cx="1559175" cy="1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2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Cloud Data Flow vs Competitors</a:t>
            </a:r>
            <a:endParaRPr/>
          </a:p>
        </p:txBody>
      </p:sp>
      <p:sp>
        <p:nvSpPr>
          <p:cNvPr id="667" name="Google Shape;667;p52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2"/>
          <p:cNvSpPr txBox="1">
            <a:spLocks noGrp="1"/>
          </p:cNvSpPr>
          <p:nvPr>
            <p:ph type="body" idx="2"/>
          </p:nvPr>
        </p:nvSpPr>
        <p:spPr>
          <a:xfrm>
            <a:off x="1144727" y="3200955"/>
            <a:ext cx="2059200" cy="109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Apache </a:t>
            </a:r>
            <a:br>
              <a:rPr lang="en-US"/>
            </a:br>
            <a:r>
              <a:rPr lang="en-US"/>
              <a:t>Flink</a:t>
            </a:r>
            <a:endParaRPr/>
          </a:p>
        </p:txBody>
      </p:sp>
      <p:sp>
        <p:nvSpPr>
          <p:cNvPr id="669" name="Google Shape;669;p52"/>
          <p:cNvSpPr txBox="1">
            <a:spLocks noGrp="1"/>
          </p:cNvSpPr>
          <p:nvPr>
            <p:ph type="body" idx="3"/>
          </p:nvPr>
        </p:nvSpPr>
        <p:spPr>
          <a:xfrm>
            <a:off x="3541841" y="3200955"/>
            <a:ext cx="2059200" cy="109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Google </a:t>
            </a:r>
            <a:br>
              <a:rPr lang="en-US"/>
            </a:br>
            <a:r>
              <a:rPr lang="en-US"/>
              <a:t>Data Flow</a:t>
            </a:r>
            <a:endParaRPr/>
          </a:p>
        </p:txBody>
      </p:sp>
      <p:sp>
        <p:nvSpPr>
          <p:cNvPr id="670" name="Google Shape;670;p52"/>
          <p:cNvSpPr txBox="1">
            <a:spLocks noGrp="1"/>
          </p:cNvSpPr>
          <p:nvPr>
            <p:ph type="body" idx="4"/>
          </p:nvPr>
        </p:nvSpPr>
        <p:spPr>
          <a:xfrm>
            <a:off x="5943958" y="3200955"/>
            <a:ext cx="2059200" cy="109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Hortonworks </a:t>
            </a:r>
            <a:br>
              <a:rPr lang="en-US"/>
            </a:br>
            <a:r>
              <a:rPr lang="en-US"/>
              <a:t>Data Flow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3"/>
          <p:cNvSpPr txBox="1"/>
          <p:nvPr/>
        </p:nvSpPr>
        <p:spPr>
          <a:xfrm>
            <a:off x="1121825" y="3141450"/>
            <a:ext cx="2098500" cy="1247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34343"/>
                </a:solidFill>
              </a:rPr>
              <a:t>Modernization</a:t>
            </a:r>
            <a:endParaRPr sz="1800" b="1">
              <a:solidFill>
                <a:srgbClr val="43434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and</a:t>
            </a:r>
            <a:endParaRPr sz="1800">
              <a:solidFill>
                <a:srgbClr val="43434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34343"/>
                </a:solidFill>
              </a:rPr>
              <a:t>Replatforming</a:t>
            </a:r>
            <a:endParaRPr sz="1800" b="1">
              <a:solidFill>
                <a:srgbClr val="434343"/>
              </a:solidFill>
            </a:endParaRPr>
          </a:p>
        </p:txBody>
      </p:sp>
      <p:sp>
        <p:nvSpPr>
          <p:cNvPr id="676" name="Google Shape;676;p53"/>
          <p:cNvSpPr txBox="1"/>
          <p:nvPr/>
        </p:nvSpPr>
        <p:spPr>
          <a:xfrm>
            <a:off x="3020300" y="2405150"/>
            <a:ext cx="2831400" cy="1247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34343"/>
                </a:solidFill>
              </a:rPr>
              <a:t>Integration</a:t>
            </a:r>
            <a:endParaRPr sz="1800">
              <a:solidFill>
                <a:srgbClr val="43434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Messaging</a:t>
            </a:r>
            <a:endParaRPr sz="1800">
              <a:solidFill>
                <a:srgbClr val="43434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Batch, DBMS, files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77" name="Google Shape;677;p53"/>
          <p:cNvSpPr txBox="1"/>
          <p:nvPr/>
        </p:nvSpPr>
        <p:spPr>
          <a:xfrm>
            <a:off x="5166525" y="1284850"/>
            <a:ext cx="3036300" cy="13605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434343"/>
                </a:solidFill>
              </a:rPr>
              <a:t>Next-Gen Data Workloads</a:t>
            </a:r>
            <a:endParaRPr sz="1800">
              <a:solidFill>
                <a:srgbClr val="43434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IoT, Machine Learning</a:t>
            </a:r>
            <a:endParaRPr sz="1800">
              <a:solidFill>
                <a:srgbClr val="43434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34343"/>
                </a:solidFill>
              </a:rPr>
              <a:t>Event Stream Processing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78" name="Google Shape;678;p53"/>
          <p:cNvSpPr/>
          <p:nvPr/>
        </p:nvSpPr>
        <p:spPr>
          <a:xfrm rot="7582222" flipH="1">
            <a:off x="3378172" y="1185869"/>
            <a:ext cx="3385989" cy="469362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quadBezTo>
                  <a:pt x="20000" y="40000"/>
                  <a:pt x="82356" y="10821"/>
                </a:quadBezTo>
                <a:lnTo>
                  <a:pt x="80666" y="0"/>
                </a:lnTo>
                <a:lnTo>
                  <a:pt x="120000" y="14607"/>
                </a:lnTo>
                <a:lnTo>
                  <a:pt x="87103" y="41214"/>
                </a:lnTo>
                <a:lnTo>
                  <a:pt x="85413" y="30393"/>
                </a:lnTo>
                <a:quadBezTo>
                  <a:pt x="30000" y="40393"/>
                  <a:pt x="0" y="120000"/>
                </a:quadBezTo>
                <a:close/>
              </a:path>
            </a:pathLst>
          </a:custGeom>
          <a:gradFill>
            <a:gsLst>
              <a:gs pos="0">
                <a:srgbClr val="98DF41"/>
              </a:gs>
              <a:gs pos="100000">
                <a:srgbClr val="54811D"/>
              </a:gs>
            </a:gsLst>
            <a:lin ang="5400012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3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43100" cy="1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3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Spring Cloud Data Flow Used For?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54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Trends</a:t>
            </a:r>
            <a:endParaRPr/>
          </a:p>
        </p:txBody>
      </p:sp>
      <p:sp>
        <p:nvSpPr>
          <p:cNvPr id="686" name="Google Shape;686;p54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54"/>
          <p:cNvSpPr txBox="1">
            <a:spLocks noGrp="1"/>
          </p:cNvSpPr>
          <p:nvPr>
            <p:ph type="body" idx="2"/>
          </p:nvPr>
        </p:nvSpPr>
        <p:spPr>
          <a:xfrm>
            <a:off x="-1" y="1200150"/>
            <a:ext cx="4421400" cy="3429000"/>
          </a:xfrm>
          <a:prstGeom prst="rect">
            <a:avLst/>
          </a:prstGeom>
        </p:spPr>
        <p:txBody>
          <a:bodyPr spcFirstLastPara="1" wrap="square" lIns="445850" tIns="0" rIns="0" bIns="0" anchor="t" anchorCtr="0">
            <a:noAutofit/>
          </a:bodyPr>
          <a:lstStyle/>
          <a:p>
            <a:pPr marL="457200" lvl="0" indent="-304800" algn="l" rtl="0">
              <a:spcBef>
                <a:spcPts val="1400"/>
              </a:spcBef>
              <a:spcAft>
                <a:spcPts val="0"/>
              </a:spcAft>
              <a:buSzPts val="1200"/>
              <a:buChar char="➔"/>
            </a:pPr>
            <a:r>
              <a:rPr lang="en-US"/>
              <a:t>Enterprises are adopting DevOps practices in their transition into software and data-driven businesses.</a:t>
            </a:r>
            <a:br>
              <a:rPr lang="en-US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-US"/>
              <a:t>ETL integration with existing systems, and modernization efforts are still very important.</a:t>
            </a:r>
            <a:br>
              <a:rPr lang="en-US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-US"/>
              <a:t>Continuous Event processing is becoming mainstream.</a:t>
            </a:r>
            <a:br>
              <a:rPr lang="en-US"/>
            </a:b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➔"/>
            </a:pPr>
            <a:r>
              <a:rPr lang="en-US"/>
              <a:t>Organizations are finding new ways to integrate IoT data flows and Machine Learning. 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54"/>
          <p:cNvSpPr txBox="1">
            <a:spLocks noGrp="1"/>
          </p:cNvSpPr>
          <p:nvPr>
            <p:ph type="body" idx="3"/>
          </p:nvPr>
        </p:nvSpPr>
        <p:spPr>
          <a:xfrm>
            <a:off x="4742200" y="1200150"/>
            <a:ext cx="4401900" cy="3429000"/>
          </a:xfrm>
          <a:prstGeom prst="rect">
            <a:avLst/>
          </a:prstGeom>
        </p:spPr>
        <p:txBody>
          <a:bodyPr spcFirstLastPara="1" wrap="square" lIns="0" tIns="0" rIns="44585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9" name="Google Shape;689;p54"/>
          <p:cNvPicPr preferRelativeResize="0"/>
          <p:nvPr/>
        </p:nvPicPr>
        <p:blipFill rotWithShape="1">
          <a:blip r:embed="rId3">
            <a:alphaModFix/>
          </a:blip>
          <a:srcRect t="18839" r="14617" b="6755"/>
          <a:stretch/>
        </p:blipFill>
        <p:spPr>
          <a:xfrm>
            <a:off x="4621307" y="990600"/>
            <a:ext cx="4522690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55" descr="Screen Shot 2017-06-05 at 12.53.35 PM.png"/>
          <p:cNvPicPr preferRelativeResize="0"/>
          <p:nvPr/>
        </p:nvPicPr>
        <p:blipFill rotWithShape="1">
          <a:blip r:embed="rId3">
            <a:alphaModFix/>
          </a:blip>
          <a:srcRect l="-930" r="929" b="20634"/>
          <a:stretch/>
        </p:blipFill>
        <p:spPr>
          <a:xfrm>
            <a:off x="2284320" y="1374771"/>
            <a:ext cx="2847244" cy="1803123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95" name="Google Shape;695;p55"/>
          <p:cNvGrpSpPr/>
          <p:nvPr/>
        </p:nvGrpSpPr>
        <p:grpSpPr>
          <a:xfrm>
            <a:off x="6318696" y="2091711"/>
            <a:ext cx="1308754" cy="430760"/>
            <a:chOff x="6658498" y="2206863"/>
            <a:chExt cx="1112035" cy="366013"/>
          </a:xfrm>
        </p:grpSpPr>
        <p:cxnSp>
          <p:nvCxnSpPr>
            <p:cNvPr id="696" name="Google Shape;696;p55"/>
            <p:cNvCxnSpPr/>
            <p:nvPr/>
          </p:nvCxnSpPr>
          <p:spPr>
            <a:xfrm rot="10800000">
              <a:off x="6658498" y="2206863"/>
              <a:ext cx="0" cy="3660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97" name="Google Shape;697;p55"/>
            <p:cNvCxnSpPr/>
            <p:nvPr/>
          </p:nvCxnSpPr>
          <p:spPr>
            <a:xfrm rot="10800000">
              <a:off x="7770533" y="2206876"/>
              <a:ext cx="0" cy="3660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98" name="Google Shape;698;p55"/>
            <p:cNvCxnSpPr/>
            <p:nvPr/>
          </p:nvCxnSpPr>
          <p:spPr>
            <a:xfrm rot="10800000">
              <a:off x="7214516" y="2206863"/>
              <a:ext cx="0" cy="3660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699" name="Google Shape;6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71500" y="2403375"/>
            <a:ext cx="3399050" cy="160369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5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Spring Cloud Data Flow</a:t>
            </a:r>
            <a:endParaRPr/>
          </a:p>
        </p:txBody>
      </p:sp>
      <p:sp>
        <p:nvSpPr>
          <p:cNvPr id="701" name="Google Shape;701;p55"/>
          <p:cNvSpPr txBox="1">
            <a:spLocks noGrp="1"/>
          </p:cNvSpPr>
          <p:nvPr>
            <p:ph type="body" idx="1"/>
          </p:nvPr>
        </p:nvSpPr>
        <p:spPr>
          <a:xfrm>
            <a:off x="6286947" y="1200150"/>
            <a:ext cx="2857200" cy="3429000"/>
          </a:xfrm>
          <a:prstGeom prst="rect">
            <a:avLst/>
          </a:prstGeom>
        </p:spPr>
        <p:txBody>
          <a:bodyPr spcFirstLastPara="1" wrap="square" lIns="0" tIns="342950" rIns="445850" bIns="34295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Spring Cloud Data Flow is a Microservices toolkit for building data pipelines.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Pipelines consist of Spring Boot apps, Spring Cloud Stream events or Spring Cloud Task processes. </a:t>
            </a:r>
            <a:endParaRPr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1"/>
                </a:solidFill>
              </a:rPr>
              <a:t>The Data Flow server provides interfaces to compose and deploy pipelines onto Tanzu.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702" name="Google Shape;702;p55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24200" cy="1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55"/>
          <p:cNvSpPr/>
          <p:nvPr/>
        </p:nvSpPr>
        <p:spPr>
          <a:xfrm>
            <a:off x="187524" y="1284165"/>
            <a:ext cx="708454" cy="512905"/>
          </a:xfrm>
          <a:custGeom>
            <a:avLst/>
            <a:gdLst/>
            <a:ahLst/>
            <a:cxnLst/>
            <a:rect l="l" t="t" r="r" b="b"/>
            <a:pathLst>
              <a:path w="25185" h="18235" extrusionOk="0">
                <a:moveTo>
                  <a:pt x="16717" y="428"/>
                </a:moveTo>
                <a:lnTo>
                  <a:pt x="19768" y="2187"/>
                </a:lnTo>
                <a:lnTo>
                  <a:pt x="16733" y="3946"/>
                </a:lnTo>
                <a:lnTo>
                  <a:pt x="15099" y="2996"/>
                </a:lnTo>
                <a:lnTo>
                  <a:pt x="13698" y="2187"/>
                </a:lnTo>
                <a:lnTo>
                  <a:pt x="16717" y="428"/>
                </a:lnTo>
                <a:close/>
                <a:moveTo>
                  <a:pt x="5947" y="2420"/>
                </a:moveTo>
                <a:lnTo>
                  <a:pt x="8982" y="4179"/>
                </a:lnTo>
                <a:lnTo>
                  <a:pt x="5962" y="5954"/>
                </a:lnTo>
                <a:lnTo>
                  <a:pt x="4328" y="5004"/>
                </a:lnTo>
                <a:lnTo>
                  <a:pt x="2911" y="4179"/>
                </a:lnTo>
                <a:lnTo>
                  <a:pt x="5947" y="2420"/>
                </a:lnTo>
                <a:close/>
                <a:moveTo>
                  <a:pt x="13495" y="2529"/>
                </a:moveTo>
                <a:lnTo>
                  <a:pt x="14927" y="3339"/>
                </a:lnTo>
                <a:lnTo>
                  <a:pt x="16562" y="4288"/>
                </a:lnTo>
                <a:lnTo>
                  <a:pt x="16562" y="5954"/>
                </a:lnTo>
                <a:lnTo>
                  <a:pt x="16562" y="7775"/>
                </a:lnTo>
                <a:lnTo>
                  <a:pt x="13495" y="6031"/>
                </a:lnTo>
                <a:lnTo>
                  <a:pt x="13495" y="4646"/>
                </a:lnTo>
                <a:lnTo>
                  <a:pt x="13495" y="4195"/>
                </a:lnTo>
                <a:lnTo>
                  <a:pt x="13495" y="2529"/>
                </a:lnTo>
                <a:close/>
                <a:moveTo>
                  <a:pt x="2725" y="4522"/>
                </a:moveTo>
                <a:lnTo>
                  <a:pt x="4515" y="5564"/>
                </a:lnTo>
                <a:lnTo>
                  <a:pt x="5760" y="6280"/>
                </a:lnTo>
                <a:lnTo>
                  <a:pt x="5760" y="8039"/>
                </a:lnTo>
                <a:lnTo>
                  <a:pt x="5760" y="9783"/>
                </a:lnTo>
                <a:lnTo>
                  <a:pt x="4266" y="8911"/>
                </a:lnTo>
                <a:lnTo>
                  <a:pt x="3876" y="8693"/>
                </a:lnTo>
                <a:lnTo>
                  <a:pt x="2725" y="8024"/>
                </a:lnTo>
                <a:lnTo>
                  <a:pt x="2725" y="4522"/>
                </a:lnTo>
                <a:close/>
                <a:moveTo>
                  <a:pt x="10211" y="9518"/>
                </a:moveTo>
                <a:lnTo>
                  <a:pt x="13262" y="11277"/>
                </a:lnTo>
                <a:lnTo>
                  <a:pt x="10242" y="13036"/>
                </a:lnTo>
                <a:lnTo>
                  <a:pt x="7705" y="11573"/>
                </a:lnTo>
                <a:lnTo>
                  <a:pt x="7192" y="11277"/>
                </a:lnTo>
                <a:lnTo>
                  <a:pt x="10211" y="9518"/>
                </a:lnTo>
                <a:close/>
                <a:moveTo>
                  <a:pt x="12546" y="4101"/>
                </a:moveTo>
                <a:lnTo>
                  <a:pt x="13106" y="4413"/>
                </a:lnTo>
                <a:lnTo>
                  <a:pt x="13106" y="6140"/>
                </a:lnTo>
                <a:cubicBezTo>
                  <a:pt x="13106" y="6203"/>
                  <a:pt x="13153" y="6265"/>
                  <a:pt x="13200" y="6312"/>
                </a:cubicBezTo>
                <a:lnTo>
                  <a:pt x="16640" y="8288"/>
                </a:lnTo>
                <a:cubicBezTo>
                  <a:pt x="16671" y="8304"/>
                  <a:pt x="16702" y="8319"/>
                  <a:pt x="16733" y="8319"/>
                </a:cubicBezTo>
                <a:lnTo>
                  <a:pt x="16749" y="8319"/>
                </a:lnTo>
                <a:cubicBezTo>
                  <a:pt x="16795" y="8319"/>
                  <a:pt x="16826" y="8304"/>
                  <a:pt x="16857" y="8288"/>
                </a:cubicBezTo>
                <a:lnTo>
                  <a:pt x="18336" y="7432"/>
                </a:lnTo>
                <a:lnTo>
                  <a:pt x="24406" y="10950"/>
                </a:lnTo>
                <a:lnTo>
                  <a:pt x="22554" y="12008"/>
                </a:lnTo>
                <a:lnTo>
                  <a:pt x="18445" y="9627"/>
                </a:lnTo>
                <a:lnTo>
                  <a:pt x="13869" y="12304"/>
                </a:lnTo>
                <a:lnTo>
                  <a:pt x="13869" y="11277"/>
                </a:lnTo>
                <a:cubicBezTo>
                  <a:pt x="13869" y="11199"/>
                  <a:pt x="13838" y="11137"/>
                  <a:pt x="13776" y="11106"/>
                </a:cubicBezTo>
                <a:lnTo>
                  <a:pt x="13729" y="11106"/>
                </a:lnTo>
                <a:lnTo>
                  <a:pt x="10320" y="9129"/>
                </a:lnTo>
                <a:cubicBezTo>
                  <a:pt x="10289" y="9113"/>
                  <a:pt x="10254" y="9106"/>
                  <a:pt x="10219" y="9106"/>
                </a:cubicBezTo>
                <a:cubicBezTo>
                  <a:pt x="10184" y="9106"/>
                  <a:pt x="10149" y="9113"/>
                  <a:pt x="10118" y="9129"/>
                </a:cubicBezTo>
                <a:lnTo>
                  <a:pt x="6709" y="11106"/>
                </a:lnTo>
                <a:cubicBezTo>
                  <a:pt x="6694" y="11121"/>
                  <a:pt x="6678" y="11137"/>
                  <a:pt x="6663" y="11137"/>
                </a:cubicBezTo>
                <a:cubicBezTo>
                  <a:pt x="6663" y="11137"/>
                  <a:pt x="6647" y="11168"/>
                  <a:pt x="6631" y="11183"/>
                </a:cubicBezTo>
                <a:cubicBezTo>
                  <a:pt x="6631" y="11199"/>
                  <a:pt x="6616" y="11215"/>
                  <a:pt x="6616" y="11230"/>
                </a:cubicBezTo>
                <a:cubicBezTo>
                  <a:pt x="6616" y="11246"/>
                  <a:pt x="6616" y="11261"/>
                  <a:pt x="6616" y="11277"/>
                </a:cubicBezTo>
                <a:lnTo>
                  <a:pt x="6616" y="14312"/>
                </a:lnTo>
                <a:lnTo>
                  <a:pt x="795" y="10934"/>
                </a:lnTo>
                <a:lnTo>
                  <a:pt x="3892" y="9129"/>
                </a:lnTo>
                <a:lnTo>
                  <a:pt x="5838" y="10281"/>
                </a:lnTo>
                <a:cubicBezTo>
                  <a:pt x="5869" y="10296"/>
                  <a:pt x="5915" y="10312"/>
                  <a:pt x="5947" y="10312"/>
                </a:cubicBezTo>
                <a:lnTo>
                  <a:pt x="5962" y="10312"/>
                </a:lnTo>
                <a:cubicBezTo>
                  <a:pt x="5993" y="10312"/>
                  <a:pt x="6040" y="10296"/>
                  <a:pt x="6056" y="10281"/>
                </a:cubicBezTo>
                <a:lnTo>
                  <a:pt x="9495" y="8304"/>
                </a:lnTo>
                <a:cubicBezTo>
                  <a:pt x="9558" y="8273"/>
                  <a:pt x="9589" y="8211"/>
                  <a:pt x="9589" y="8133"/>
                </a:cubicBezTo>
                <a:lnTo>
                  <a:pt x="9589" y="5814"/>
                </a:lnTo>
                <a:lnTo>
                  <a:pt x="12546" y="4101"/>
                </a:lnTo>
                <a:close/>
                <a:moveTo>
                  <a:pt x="18445" y="10094"/>
                </a:moveTo>
                <a:lnTo>
                  <a:pt x="22181" y="12242"/>
                </a:lnTo>
                <a:lnTo>
                  <a:pt x="16733" y="15402"/>
                </a:lnTo>
                <a:lnTo>
                  <a:pt x="13885" y="13783"/>
                </a:lnTo>
                <a:lnTo>
                  <a:pt x="13869" y="12740"/>
                </a:lnTo>
                <a:lnTo>
                  <a:pt x="18445" y="10094"/>
                </a:lnTo>
                <a:close/>
                <a:moveTo>
                  <a:pt x="22570" y="12460"/>
                </a:moveTo>
                <a:lnTo>
                  <a:pt x="23939" y="13254"/>
                </a:lnTo>
                <a:lnTo>
                  <a:pt x="18492" y="16429"/>
                </a:lnTo>
                <a:lnTo>
                  <a:pt x="17122" y="15635"/>
                </a:lnTo>
                <a:lnTo>
                  <a:pt x="22570" y="12460"/>
                </a:lnTo>
                <a:close/>
                <a:moveTo>
                  <a:pt x="6989" y="11619"/>
                </a:moveTo>
                <a:lnTo>
                  <a:pt x="7596" y="11962"/>
                </a:lnTo>
                <a:lnTo>
                  <a:pt x="10040" y="13378"/>
                </a:lnTo>
                <a:lnTo>
                  <a:pt x="10040" y="16289"/>
                </a:lnTo>
                <a:lnTo>
                  <a:pt x="10040" y="16865"/>
                </a:lnTo>
                <a:lnTo>
                  <a:pt x="6989" y="15106"/>
                </a:lnTo>
                <a:lnTo>
                  <a:pt x="6989" y="14981"/>
                </a:lnTo>
                <a:lnTo>
                  <a:pt x="6989" y="14530"/>
                </a:lnTo>
                <a:lnTo>
                  <a:pt x="6989" y="11619"/>
                </a:lnTo>
                <a:close/>
                <a:moveTo>
                  <a:pt x="13885" y="14219"/>
                </a:moveTo>
                <a:lnTo>
                  <a:pt x="16328" y="15635"/>
                </a:lnTo>
                <a:lnTo>
                  <a:pt x="12624" y="17783"/>
                </a:lnTo>
                <a:lnTo>
                  <a:pt x="11130" y="16927"/>
                </a:lnTo>
                <a:lnTo>
                  <a:pt x="13776" y="15386"/>
                </a:lnTo>
                <a:cubicBezTo>
                  <a:pt x="13838" y="15355"/>
                  <a:pt x="13885" y="15293"/>
                  <a:pt x="13885" y="15230"/>
                </a:cubicBezTo>
                <a:lnTo>
                  <a:pt x="13885" y="14219"/>
                </a:lnTo>
                <a:close/>
                <a:moveTo>
                  <a:pt x="16725" y="0"/>
                </a:moveTo>
                <a:cubicBezTo>
                  <a:pt x="16690" y="0"/>
                  <a:pt x="16655" y="8"/>
                  <a:pt x="16624" y="23"/>
                </a:cubicBezTo>
                <a:lnTo>
                  <a:pt x="13215" y="2016"/>
                </a:lnTo>
                <a:cubicBezTo>
                  <a:pt x="13200" y="2031"/>
                  <a:pt x="13184" y="2047"/>
                  <a:pt x="13169" y="2062"/>
                </a:cubicBezTo>
                <a:cubicBezTo>
                  <a:pt x="13169" y="2078"/>
                  <a:pt x="13153" y="2078"/>
                  <a:pt x="13138" y="2094"/>
                </a:cubicBezTo>
                <a:cubicBezTo>
                  <a:pt x="13138" y="2109"/>
                  <a:pt x="13138" y="2125"/>
                  <a:pt x="13122" y="2140"/>
                </a:cubicBezTo>
                <a:cubicBezTo>
                  <a:pt x="13122" y="2156"/>
                  <a:pt x="13122" y="2171"/>
                  <a:pt x="13122" y="2187"/>
                </a:cubicBezTo>
                <a:lnTo>
                  <a:pt x="13122" y="3977"/>
                </a:lnTo>
                <a:lnTo>
                  <a:pt x="12546" y="3666"/>
                </a:lnTo>
                <a:lnTo>
                  <a:pt x="9589" y="5362"/>
                </a:lnTo>
                <a:lnTo>
                  <a:pt x="9589" y="4179"/>
                </a:lnTo>
                <a:cubicBezTo>
                  <a:pt x="9589" y="4117"/>
                  <a:pt x="9558" y="4055"/>
                  <a:pt x="9495" y="4024"/>
                </a:cubicBezTo>
                <a:cubicBezTo>
                  <a:pt x="9480" y="4008"/>
                  <a:pt x="9480" y="4008"/>
                  <a:pt x="9464" y="4008"/>
                </a:cubicBezTo>
                <a:lnTo>
                  <a:pt x="6040" y="2031"/>
                </a:lnTo>
                <a:cubicBezTo>
                  <a:pt x="6009" y="2016"/>
                  <a:pt x="5978" y="2008"/>
                  <a:pt x="5947" y="2008"/>
                </a:cubicBezTo>
                <a:cubicBezTo>
                  <a:pt x="5915" y="2008"/>
                  <a:pt x="5884" y="2016"/>
                  <a:pt x="5853" y="2031"/>
                </a:cubicBezTo>
                <a:lnTo>
                  <a:pt x="2429" y="4024"/>
                </a:lnTo>
                <a:cubicBezTo>
                  <a:pt x="2413" y="4039"/>
                  <a:pt x="2398" y="4055"/>
                  <a:pt x="2382" y="4070"/>
                </a:cubicBezTo>
                <a:cubicBezTo>
                  <a:pt x="2382" y="4070"/>
                  <a:pt x="2367" y="4086"/>
                  <a:pt x="2351" y="4086"/>
                </a:cubicBezTo>
                <a:cubicBezTo>
                  <a:pt x="2351" y="4101"/>
                  <a:pt x="2351" y="4133"/>
                  <a:pt x="2336" y="4148"/>
                </a:cubicBezTo>
                <a:cubicBezTo>
                  <a:pt x="2336" y="4164"/>
                  <a:pt x="2336" y="4179"/>
                  <a:pt x="2336" y="4179"/>
                </a:cubicBezTo>
                <a:lnTo>
                  <a:pt x="2336" y="8133"/>
                </a:lnTo>
                <a:cubicBezTo>
                  <a:pt x="2336" y="8211"/>
                  <a:pt x="2382" y="8273"/>
                  <a:pt x="2444" y="8304"/>
                </a:cubicBezTo>
                <a:lnTo>
                  <a:pt x="3503" y="8911"/>
                </a:lnTo>
                <a:lnTo>
                  <a:pt x="1" y="10950"/>
                </a:lnTo>
                <a:lnTo>
                  <a:pt x="6600" y="14748"/>
                </a:lnTo>
                <a:lnTo>
                  <a:pt x="6600" y="15230"/>
                </a:lnTo>
                <a:cubicBezTo>
                  <a:pt x="6600" y="15293"/>
                  <a:pt x="6631" y="15355"/>
                  <a:pt x="6694" y="15386"/>
                </a:cubicBezTo>
                <a:lnTo>
                  <a:pt x="10133" y="17378"/>
                </a:lnTo>
                <a:cubicBezTo>
                  <a:pt x="10165" y="17394"/>
                  <a:pt x="10196" y="17394"/>
                  <a:pt x="10227" y="17394"/>
                </a:cubicBezTo>
                <a:lnTo>
                  <a:pt x="10258" y="17394"/>
                </a:lnTo>
                <a:cubicBezTo>
                  <a:pt x="10289" y="17394"/>
                  <a:pt x="10320" y="17394"/>
                  <a:pt x="10351" y="17378"/>
                </a:cubicBezTo>
                <a:lnTo>
                  <a:pt x="10741" y="17145"/>
                </a:lnTo>
                <a:lnTo>
                  <a:pt x="12624" y="18234"/>
                </a:lnTo>
                <a:lnTo>
                  <a:pt x="16717" y="15853"/>
                </a:lnTo>
                <a:lnTo>
                  <a:pt x="18492" y="16896"/>
                </a:lnTo>
                <a:lnTo>
                  <a:pt x="24718" y="13254"/>
                </a:lnTo>
                <a:lnTo>
                  <a:pt x="22943" y="12242"/>
                </a:lnTo>
                <a:lnTo>
                  <a:pt x="25185" y="10934"/>
                </a:lnTo>
                <a:lnTo>
                  <a:pt x="18725" y="7214"/>
                </a:lnTo>
                <a:lnTo>
                  <a:pt x="20282" y="6312"/>
                </a:lnTo>
                <a:cubicBezTo>
                  <a:pt x="20344" y="6265"/>
                  <a:pt x="20375" y="6203"/>
                  <a:pt x="20375" y="6140"/>
                </a:cubicBezTo>
                <a:lnTo>
                  <a:pt x="20375" y="2187"/>
                </a:lnTo>
                <a:cubicBezTo>
                  <a:pt x="20375" y="2125"/>
                  <a:pt x="20344" y="2062"/>
                  <a:pt x="20282" y="2016"/>
                </a:cubicBezTo>
                <a:lnTo>
                  <a:pt x="20235" y="2016"/>
                </a:lnTo>
                <a:lnTo>
                  <a:pt x="16826" y="23"/>
                </a:lnTo>
                <a:cubicBezTo>
                  <a:pt x="16795" y="8"/>
                  <a:pt x="16760" y="0"/>
                  <a:pt x="167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" name="Google Shape;704;p55"/>
          <p:cNvGrpSpPr/>
          <p:nvPr/>
        </p:nvGrpSpPr>
        <p:grpSpPr>
          <a:xfrm>
            <a:off x="196315" y="1920558"/>
            <a:ext cx="690878" cy="557669"/>
            <a:chOff x="3186678" y="2048957"/>
            <a:chExt cx="776878" cy="627088"/>
          </a:xfrm>
        </p:grpSpPr>
        <p:sp>
          <p:nvSpPr>
            <p:cNvPr id="705" name="Google Shape;705;p55"/>
            <p:cNvSpPr/>
            <p:nvPr/>
          </p:nvSpPr>
          <p:spPr>
            <a:xfrm>
              <a:off x="3260540" y="2048957"/>
              <a:ext cx="680386" cy="627088"/>
            </a:xfrm>
            <a:custGeom>
              <a:avLst/>
              <a:gdLst/>
              <a:ahLst/>
              <a:cxnLst/>
              <a:rect l="l" t="t" r="r" b="b"/>
              <a:pathLst>
                <a:path w="21076" h="19425" extrusionOk="0">
                  <a:moveTo>
                    <a:pt x="7239" y="8108"/>
                  </a:moveTo>
                  <a:cubicBezTo>
                    <a:pt x="7706" y="8544"/>
                    <a:pt x="8126" y="9027"/>
                    <a:pt x="8499" y="9540"/>
                  </a:cubicBezTo>
                  <a:lnTo>
                    <a:pt x="7239" y="9540"/>
                  </a:lnTo>
                  <a:lnTo>
                    <a:pt x="7239" y="8108"/>
                  </a:lnTo>
                  <a:close/>
                  <a:moveTo>
                    <a:pt x="10180" y="6614"/>
                  </a:moveTo>
                  <a:lnTo>
                    <a:pt x="10180" y="9540"/>
                  </a:lnTo>
                  <a:lnTo>
                    <a:pt x="8966" y="9540"/>
                  </a:lnTo>
                  <a:cubicBezTo>
                    <a:pt x="8468" y="8824"/>
                    <a:pt x="7892" y="8171"/>
                    <a:pt x="7239" y="7595"/>
                  </a:cubicBezTo>
                  <a:lnTo>
                    <a:pt x="7239" y="6614"/>
                  </a:lnTo>
                  <a:close/>
                  <a:moveTo>
                    <a:pt x="5386" y="9914"/>
                  </a:moveTo>
                  <a:lnTo>
                    <a:pt x="5386" y="11595"/>
                  </a:lnTo>
                  <a:lnTo>
                    <a:pt x="3705" y="11595"/>
                  </a:lnTo>
                  <a:lnTo>
                    <a:pt x="3705" y="9914"/>
                  </a:lnTo>
                  <a:close/>
                  <a:moveTo>
                    <a:pt x="13682" y="388"/>
                  </a:moveTo>
                  <a:cubicBezTo>
                    <a:pt x="14430" y="419"/>
                    <a:pt x="15177" y="653"/>
                    <a:pt x="15815" y="1042"/>
                  </a:cubicBezTo>
                  <a:cubicBezTo>
                    <a:pt x="18507" y="2598"/>
                    <a:pt x="20671" y="6365"/>
                    <a:pt x="20671" y="9447"/>
                  </a:cubicBezTo>
                  <a:cubicBezTo>
                    <a:pt x="20671" y="10894"/>
                    <a:pt x="20188" y="11968"/>
                    <a:pt x="19317" y="12467"/>
                  </a:cubicBezTo>
                  <a:cubicBezTo>
                    <a:pt x="18963" y="12675"/>
                    <a:pt x="18552" y="12779"/>
                    <a:pt x="18105" y="12779"/>
                  </a:cubicBezTo>
                  <a:cubicBezTo>
                    <a:pt x="17453" y="12779"/>
                    <a:pt x="16725" y="12558"/>
                    <a:pt x="15986" y="12124"/>
                  </a:cubicBezTo>
                  <a:cubicBezTo>
                    <a:pt x="15239" y="11673"/>
                    <a:pt x="14570" y="11112"/>
                    <a:pt x="13994" y="10474"/>
                  </a:cubicBezTo>
                  <a:lnTo>
                    <a:pt x="13994" y="9914"/>
                  </a:lnTo>
                  <a:lnTo>
                    <a:pt x="13511" y="9914"/>
                  </a:lnTo>
                  <a:cubicBezTo>
                    <a:pt x="12079" y="8108"/>
                    <a:pt x="11114" y="5774"/>
                    <a:pt x="11130" y="3719"/>
                  </a:cubicBezTo>
                  <a:cubicBezTo>
                    <a:pt x="11130" y="2365"/>
                    <a:pt x="11566" y="1338"/>
                    <a:pt x="12328" y="808"/>
                  </a:cubicBezTo>
                  <a:lnTo>
                    <a:pt x="12640" y="622"/>
                  </a:lnTo>
                  <a:cubicBezTo>
                    <a:pt x="12966" y="466"/>
                    <a:pt x="13324" y="388"/>
                    <a:pt x="13682" y="388"/>
                  </a:cubicBezTo>
                  <a:close/>
                  <a:moveTo>
                    <a:pt x="8437" y="13603"/>
                  </a:moveTo>
                  <a:lnTo>
                    <a:pt x="8437" y="15673"/>
                  </a:lnTo>
                  <a:lnTo>
                    <a:pt x="6351" y="15673"/>
                  </a:lnTo>
                  <a:lnTo>
                    <a:pt x="6351" y="13603"/>
                  </a:lnTo>
                  <a:close/>
                  <a:moveTo>
                    <a:pt x="11270" y="1431"/>
                  </a:moveTo>
                  <a:lnTo>
                    <a:pt x="11270" y="1431"/>
                  </a:lnTo>
                  <a:cubicBezTo>
                    <a:pt x="10896" y="2147"/>
                    <a:pt x="10725" y="2925"/>
                    <a:pt x="10741" y="3719"/>
                  </a:cubicBezTo>
                  <a:cubicBezTo>
                    <a:pt x="10741" y="5758"/>
                    <a:pt x="11659" y="8077"/>
                    <a:pt x="13029" y="9914"/>
                  </a:cubicBezTo>
                  <a:lnTo>
                    <a:pt x="12313" y="9914"/>
                  </a:lnTo>
                  <a:lnTo>
                    <a:pt x="12313" y="11595"/>
                  </a:lnTo>
                  <a:lnTo>
                    <a:pt x="13994" y="11595"/>
                  </a:lnTo>
                  <a:lnTo>
                    <a:pt x="13994" y="11035"/>
                  </a:lnTo>
                  <a:cubicBezTo>
                    <a:pt x="14523" y="11579"/>
                    <a:pt x="15130" y="12062"/>
                    <a:pt x="15784" y="12451"/>
                  </a:cubicBezTo>
                  <a:cubicBezTo>
                    <a:pt x="16484" y="12887"/>
                    <a:pt x="17293" y="13136"/>
                    <a:pt x="18118" y="13167"/>
                  </a:cubicBezTo>
                  <a:lnTo>
                    <a:pt x="18181" y="13167"/>
                  </a:lnTo>
                  <a:lnTo>
                    <a:pt x="10476" y="17712"/>
                  </a:lnTo>
                  <a:cubicBezTo>
                    <a:pt x="10850" y="17011"/>
                    <a:pt x="11036" y="16218"/>
                    <a:pt x="11021" y="15408"/>
                  </a:cubicBezTo>
                  <a:cubicBezTo>
                    <a:pt x="11021" y="13634"/>
                    <a:pt x="10320" y="11626"/>
                    <a:pt x="9231" y="9929"/>
                  </a:cubicBezTo>
                  <a:lnTo>
                    <a:pt x="10554" y="9929"/>
                  </a:lnTo>
                  <a:lnTo>
                    <a:pt x="10554" y="6225"/>
                  </a:lnTo>
                  <a:lnTo>
                    <a:pt x="6849" y="6225"/>
                  </a:lnTo>
                  <a:lnTo>
                    <a:pt x="6849" y="7268"/>
                  </a:lnTo>
                  <a:cubicBezTo>
                    <a:pt x="6569" y="7050"/>
                    <a:pt x="6274" y="6848"/>
                    <a:pt x="5962" y="6676"/>
                  </a:cubicBezTo>
                  <a:cubicBezTo>
                    <a:pt x="5262" y="6241"/>
                    <a:pt x="4452" y="5992"/>
                    <a:pt x="3612" y="5960"/>
                  </a:cubicBezTo>
                  <a:lnTo>
                    <a:pt x="11270" y="1431"/>
                  </a:lnTo>
                  <a:close/>
                  <a:moveTo>
                    <a:pt x="4328" y="15097"/>
                  </a:moveTo>
                  <a:lnTo>
                    <a:pt x="4328" y="17369"/>
                  </a:lnTo>
                  <a:lnTo>
                    <a:pt x="4344" y="17369"/>
                  </a:lnTo>
                  <a:lnTo>
                    <a:pt x="4344" y="19035"/>
                  </a:lnTo>
                  <a:lnTo>
                    <a:pt x="390" y="19035"/>
                  </a:lnTo>
                  <a:lnTo>
                    <a:pt x="390" y="15097"/>
                  </a:lnTo>
                  <a:close/>
                  <a:moveTo>
                    <a:pt x="13681" y="1"/>
                  </a:moveTo>
                  <a:cubicBezTo>
                    <a:pt x="13176" y="1"/>
                    <a:pt x="12709" y="119"/>
                    <a:pt x="12297" y="357"/>
                  </a:cubicBezTo>
                  <a:cubicBezTo>
                    <a:pt x="12235" y="388"/>
                    <a:pt x="12188" y="435"/>
                    <a:pt x="12126" y="466"/>
                  </a:cubicBezTo>
                  <a:lnTo>
                    <a:pt x="2320" y="6287"/>
                  </a:lnTo>
                  <a:lnTo>
                    <a:pt x="2258" y="6318"/>
                  </a:lnTo>
                  <a:cubicBezTo>
                    <a:pt x="2242" y="6334"/>
                    <a:pt x="2227" y="6350"/>
                    <a:pt x="2211" y="6350"/>
                  </a:cubicBezTo>
                  <a:lnTo>
                    <a:pt x="2102" y="6412"/>
                  </a:lnTo>
                  <a:cubicBezTo>
                    <a:pt x="1199" y="7019"/>
                    <a:pt x="701" y="8171"/>
                    <a:pt x="701" y="9680"/>
                  </a:cubicBezTo>
                  <a:cubicBezTo>
                    <a:pt x="701" y="11299"/>
                    <a:pt x="1277" y="13105"/>
                    <a:pt x="2211" y="14708"/>
                  </a:cubicBezTo>
                  <a:lnTo>
                    <a:pt x="1" y="14708"/>
                  </a:lnTo>
                  <a:lnTo>
                    <a:pt x="1" y="19424"/>
                  </a:lnTo>
                  <a:lnTo>
                    <a:pt x="4717" y="19424"/>
                  </a:lnTo>
                  <a:lnTo>
                    <a:pt x="4717" y="17712"/>
                  </a:lnTo>
                  <a:cubicBezTo>
                    <a:pt x="5044" y="17977"/>
                    <a:pt x="5386" y="18210"/>
                    <a:pt x="5744" y="18428"/>
                  </a:cubicBezTo>
                  <a:cubicBezTo>
                    <a:pt x="6445" y="18864"/>
                    <a:pt x="7254" y="19097"/>
                    <a:pt x="8079" y="19128"/>
                  </a:cubicBezTo>
                  <a:cubicBezTo>
                    <a:pt x="8562" y="19128"/>
                    <a:pt x="9044" y="19019"/>
                    <a:pt x="9464" y="18770"/>
                  </a:cubicBezTo>
                  <a:lnTo>
                    <a:pt x="19581" y="12778"/>
                  </a:lnTo>
                  <a:lnTo>
                    <a:pt x="19581" y="12762"/>
                  </a:lnTo>
                  <a:cubicBezTo>
                    <a:pt x="20531" y="12171"/>
                    <a:pt x="21060" y="11003"/>
                    <a:pt x="21076" y="9447"/>
                  </a:cubicBezTo>
                  <a:cubicBezTo>
                    <a:pt x="21060" y="6241"/>
                    <a:pt x="18803" y="2318"/>
                    <a:pt x="16017" y="715"/>
                  </a:cubicBezTo>
                  <a:cubicBezTo>
                    <a:pt x="15195" y="240"/>
                    <a:pt x="14399" y="1"/>
                    <a:pt x="136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5"/>
            <p:cNvSpPr/>
            <p:nvPr/>
          </p:nvSpPr>
          <p:spPr>
            <a:xfrm>
              <a:off x="3478641" y="2500621"/>
              <a:ext cx="41709" cy="41741"/>
            </a:xfrm>
            <a:custGeom>
              <a:avLst/>
              <a:gdLst/>
              <a:ahLst/>
              <a:cxnLst/>
              <a:rect l="l" t="t" r="r" b="b"/>
              <a:pathLst>
                <a:path w="1292" h="1293" extrusionOk="0">
                  <a:moveTo>
                    <a:pt x="0" y="1"/>
                  </a:moveTo>
                  <a:lnTo>
                    <a:pt x="0" y="1293"/>
                  </a:lnTo>
                  <a:lnTo>
                    <a:pt x="1292" y="1293"/>
                  </a:lnTo>
                  <a:lnTo>
                    <a:pt x="129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5"/>
            <p:cNvSpPr/>
            <p:nvPr/>
          </p:nvSpPr>
          <p:spPr>
            <a:xfrm>
              <a:off x="3186678" y="2457427"/>
              <a:ext cx="54816" cy="54783"/>
            </a:xfrm>
            <a:custGeom>
              <a:avLst/>
              <a:gdLst/>
              <a:ahLst/>
              <a:cxnLst/>
              <a:rect l="l" t="t" r="r" b="b"/>
              <a:pathLst>
                <a:path w="1698" h="1697" extrusionOk="0">
                  <a:moveTo>
                    <a:pt x="1" y="0"/>
                  </a:moveTo>
                  <a:lnTo>
                    <a:pt x="1" y="1697"/>
                  </a:lnTo>
                  <a:lnTo>
                    <a:pt x="1697" y="1697"/>
                  </a:lnTo>
                  <a:lnTo>
                    <a:pt x="16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5"/>
            <p:cNvSpPr/>
            <p:nvPr/>
          </p:nvSpPr>
          <p:spPr>
            <a:xfrm>
              <a:off x="3682634" y="2183575"/>
              <a:ext cx="67374" cy="66857"/>
            </a:xfrm>
            <a:custGeom>
              <a:avLst/>
              <a:gdLst/>
              <a:ahLst/>
              <a:cxnLst/>
              <a:rect l="l" t="t" r="r" b="b"/>
              <a:pathLst>
                <a:path w="2087" h="2071" extrusionOk="0">
                  <a:moveTo>
                    <a:pt x="1697" y="390"/>
                  </a:moveTo>
                  <a:lnTo>
                    <a:pt x="1697" y="1681"/>
                  </a:lnTo>
                  <a:lnTo>
                    <a:pt x="389" y="1681"/>
                  </a:lnTo>
                  <a:lnTo>
                    <a:pt x="389" y="390"/>
                  </a:lnTo>
                  <a:close/>
                  <a:moveTo>
                    <a:pt x="0" y="0"/>
                  </a:moveTo>
                  <a:lnTo>
                    <a:pt x="0" y="2071"/>
                  </a:lnTo>
                  <a:lnTo>
                    <a:pt x="2086" y="2071"/>
                  </a:lnTo>
                  <a:lnTo>
                    <a:pt x="208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5"/>
            <p:cNvSpPr/>
            <p:nvPr/>
          </p:nvSpPr>
          <p:spPr>
            <a:xfrm>
              <a:off x="3936374" y="2148387"/>
              <a:ext cx="27182" cy="27182"/>
            </a:xfrm>
            <a:custGeom>
              <a:avLst/>
              <a:gdLst/>
              <a:ahLst/>
              <a:cxnLst/>
              <a:rect l="l" t="t" r="r" b="b"/>
              <a:pathLst>
                <a:path w="842" h="842" extrusionOk="0">
                  <a:moveTo>
                    <a:pt x="1" y="1"/>
                  </a:moveTo>
                  <a:lnTo>
                    <a:pt x="1" y="841"/>
                  </a:lnTo>
                  <a:lnTo>
                    <a:pt x="841" y="84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55"/>
            <p:cNvSpPr/>
            <p:nvPr/>
          </p:nvSpPr>
          <p:spPr>
            <a:xfrm>
              <a:off x="3808762" y="2259955"/>
              <a:ext cx="27150" cy="27150"/>
            </a:xfrm>
            <a:custGeom>
              <a:avLst/>
              <a:gdLst/>
              <a:ahLst/>
              <a:cxnLst/>
              <a:rect l="l" t="t" r="r" b="b"/>
              <a:pathLst>
                <a:path w="841" h="841" extrusionOk="0">
                  <a:moveTo>
                    <a:pt x="0" y="0"/>
                  </a:moveTo>
                  <a:lnTo>
                    <a:pt x="0" y="841"/>
                  </a:lnTo>
                  <a:lnTo>
                    <a:pt x="841" y="841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55"/>
            <p:cNvSpPr/>
            <p:nvPr/>
          </p:nvSpPr>
          <p:spPr>
            <a:xfrm>
              <a:off x="3880590" y="2293626"/>
              <a:ext cx="27182" cy="27150"/>
            </a:xfrm>
            <a:custGeom>
              <a:avLst/>
              <a:gdLst/>
              <a:ahLst/>
              <a:cxnLst/>
              <a:rect l="l" t="t" r="r" b="b"/>
              <a:pathLst>
                <a:path w="842" h="841" extrusionOk="0">
                  <a:moveTo>
                    <a:pt x="1" y="0"/>
                  </a:moveTo>
                  <a:lnTo>
                    <a:pt x="1" y="841"/>
                  </a:lnTo>
                  <a:lnTo>
                    <a:pt x="841" y="841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5"/>
            <p:cNvSpPr/>
            <p:nvPr/>
          </p:nvSpPr>
          <p:spPr>
            <a:xfrm>
              <a:off x="3781612" y="2335819"/>
              <a:ext cx="27182" cy="27182"/>
            </a:xfrm>
            <a:custGeom>
              <a:avLst/>
              <a:gdLst/>
              <a:ahLst/>
              <a:cxnLst/>
              <a:rect l="l" t="t" r="r" b="b"/>
              <a:pathLst>
                <a:path w="842" h="842" extrusionOk="0">
                  <a:moveTo>
                    <a:pt x="1" y="1"/>
                  </a:moveTo>
                  <a:lnTo>
                    <a:pt x="1" y="841"/>
                  </a:lnTo>
                  <a:lnTo>
                    <a:pt x="841" y="841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3" name="Google Shape;713;p55"/>
          <p:cNvGrpSpPr/>
          <p:nvPr/>
        </p:nvGrpSpPr>
        <p:grpSpPr>
          <a:xfrm>
            <a:off x="1027928" y="1264195"/>
            <a:ext cx="494384" cy="557705"/>
            <a:chOff x="2532989" y="3278726"/>
            <a:chExt cx="631639" cy="712539"/>
          </a:xfrm>
        </p:grpSpPr>
        <p:sp>
          <p:nvSpPr>
            <p:cNvPr id="714" name="Google Shape;714;p55"/>
            <p:cNvSpPr/>
            <p:nvPr/>
          </p:nvSpPr>
          <p:spPr>
            <a:xfrm>
              <a:off x="2532989" y="3278726"/>
              <a:ext cx="631639" cy="712539"/>
            </a:xfrm>
            <a:custGeom>
              <a:avLst/>
              <a:gdLst/>
              <a:ahLst/>
              <a:cxnLst/>
              <a:rect l="l" t="t" r="r" b="b"/>
              <a:pathLst>
                <a:path w="19566" h="22072" extrusionOk="0">
                  <a:moveTo>
                    <a:pt x="7113" y="11230"/>
                  </a:moveTo>
                  <a:lnTo>
                    <a:pt x="7113" y="11806"/>
                  </a:lnTo>
                  <a:cubicBezTo>
                    <a:pt x="7113" y="11899"/>
                    <a:pt x="7175" y="11993"/>
                    <a:pt x="7284" y="12008"/>
                  </a:cubicBezTo>
                  <a:cubicBezTo>
                    <a:pt x="7471" y="12024"/>
                    <a:pt x="7658" y="12071"/>
                    <a:pt x="7845" y="12117"/>
                  </a:cubicBezTo>
                  <a:lnTo>
                    <a:pt x="8047" y="12164"/>
                  </a:lnTo>
                  <a:lnTo>
                    <a:pt x="8234" y="12226"/>
                  </a:lnTo>
                  <a:cubicBezTo>
                    <a:pt x="8312" y="12242"/>
                    <a:pt x="8405" y="12257"/>
                    <a:pt x="8483" y="12289"/>
                  </a:cubicBezTo>
                  <a:lnTo>
                    <a:pt x="8561" y="12289"/>
                  </a:lnTo>
                  <a:cubicBezTo>
                    <a:pt x="8592" y="12289"/>
                    <a:pt x="8607" y="12273"/>
                    <a:pt x="8639" y="12273"/>
                  </a:cubicBezTo>
                  <a:lnTo>
                    <a:pt x="9152" y="11962"/>
                  </a:lnTo>
                  <a:lnTo>
                    <a:pt x="9510" y="11791"/>
                  </a:lnTo>
                  <a:lnTo>
                    <a:pt x="10117" y="12133"/>
                  </a:lnTo>
                  <a:lnTo>
                    <a:pt x="10304" y="12242"/>
                  </a:lnTo>
                  <a:lnTo>
                    <a:pt x="10506" y="12351"/>
                  </a:lnTo>
                  <a:lnTo>
                    <a:pt x="10802" y="12522"/>
                  </a:lnTo>
                  <a:lnTo>
                    <a:pt x="10506" y="12693"/>
                  </a:lnTo>
                  <a:lnTo>
                    <a:pt x="10304" y="12802"/>
                  </a:lnTo>
                  <a:lnTo>
                    <a:pt x="10148" y="12896"/>
                  </a:lnTo>
                  <a:cubicBezTo>
                    <a:pt x="10133" y="12911"/>
                    <a:pt x="10117" y="12927"/>
                    <a:pt x="10117" y="12927"/>
                  </a:cubicBezTo>
                  <a:cubicBezTo>
                    <a:pt x="10071" y="12958"/>
                    <a:pt x="10055" y="13005"/>
                    <a:pt x="10055" y="13051"/>
                  </a:cubicBezTo>
                  <a:cubicBezTo>
                    <a:pt x="10039" y="13114"/>
                    <a:pt x="10055" y="13160"/>
                    <a:pt x="10102" y="13207"/>
                  </a:cubicBezTo>
                  <a:cubicBezTo>
                    <a:pt x="10179" y="13285"/>
                    <a:pt x="10242" y="13347"/>
                    <a:pt x="10304" y="13425"/>
                  </a:cubicBezTo>
                  <a:cubicBezTo>
                    <a:pt x="10366" y="13518"/>
                    <a:pt x="10429" y="13612"/>
                    <a:pt x="10491" y="13705"/>
                  </a:cubicBezTo>
                  <a:cubicBezTo>
                    <a:pt x="10522" y="13752"/>
                    <a:pt x="10553" y="13798"/>
                    <a:pt x="10569" y="13861"/>
                  </a:cubicBezTo>
                  <a:cubicBezTo>
                    <a:pt x="10600" y="13923"/>
                    <a:pt x="10678" y="13970"/>
                    <a:pt x="10755" y="13970"/>
                  </a:cubicBezTo>
                  <a:lnTo>
                    <a:pt x="11892" y="13970"/>
                  </a:lnTo>
                  <a:lnTo>
                    <a:pt x="11892" y="14732"/>
                  </a:lnTo>
                  <a:lnTo>
                    <a:pt x="11892" y="14935"/>
                  </a:lnTo>
                  <a:lnTo>
                    <a:pt x="10755" y="14935"/>
                  </a:lnTo>
                  <a:cubicBezTo>
                    <a:pt x="10678" y="14935"/>
                    <a:pt x="10615" y="14981"/>
                    <a:pt x="10584" y="15059"/>
                  </a:cubicBezTo>
                  <a:cubicBezTo>
                    <a:pt x="10475" y="15308"/>
                    <a:pt x="10320" y="15542"/>
                    <a:pt x="10117" y="15728"/>
                  </a:cubicBezTo>
                  <a:cubicBezTo>
                    <a:pt x="10071" y="15775"/>
                    <a:pt x="10055" y="15837"/>
                    <a:pt x="10055" y="15884"/>
                  </a:cubicBezTo>
                  <a:cubicBezTo>
                    <a:pt x="10071" y="15946"/>
                    <a:pt x="10102" y="16009"/>
                    <a:pt x="10148" y="16040"/>
                  </a:cubicBezTo>
                  <a:lnTo>
                    <a:pt x="10491" y="16227"/>
                  </a:lnTo>
                  <a:lnTo>
                    <a:pt x="10802" y="16413"/>
                  </a:lnTo>
                  <a:lnTo>
                    <a:pt x="10537" y="16569"/>
                  </a:lnTo>
                  <a:lnTo>
                    <a:pt x="10351" y="16678"/>
                  </a:lnTo>
                  <a:lnTo>
                    <a:pt x="10164" y="16787"/>
                  </a:lnTo>
                  <a:lnTo>
                    <a:pt x="9541" y="17145"/>
                  </a:lnTo>
                  <a:lnTo>
                    <a:pt x="8732" y="16693"/>
                  </a:lnTo>
                  <a:lnTo>
                    <a:pt x="8685" y="16662"/>
                  </a:lnTo>
                  <a:cubicBezTo>
                    <a:pt x="8670" y="16647"/>
                    <a:pt x="8639" y="16647"/>
                    <a:pt x="8607" y="16647"/>
                  </a:cubicBezTo>
                  <a:cubicBezTo>
                    <a:pt x="8600" y="16639"/>
                    <a:pt x="8588" y="16635"/>
                    <a:pt x="8576" y="16635"/>
                  </a:cubicBezTo>
                  <a:cubicBezTo>
                    <a:pt x="8565" y="16635"/>
                    <a:pt x="8553" y="16639"/>
                    <a:pt x="8545" y="16647"/>
                  </a:cubicBezTo>
                  <a:lnTo>
                    <a:pt x="8498" y="16647"/>
                  </a:lnTo>
                  <a:cubicBezTo>
                    <a:pt x="8125" y="16771"/>
                    <a:pt x="7736" y="16865"/>
                    <a:pt x="7347" y="16911"/>
                  </a:cubicBezTo>
                  <a:cubicBezTo>
                    <a:pt x="7253" y="16927"/>
                    <a:pt x="7175" y="17005"/>
                    <a:pt x="7175" y="17114"/>
                  </a:cubicBezTo>
                  <a:lnTo>
                    <a:pt x="7175" y="17690"/>
                  </a:lnTo>
                  <a:lnTo>
                    <a:pt x="5199" y="17690"/>
                  </a:lnTo>
                  <a:lnTo>
                    <a:pt x="5199" y="17114"/>
                  </a:lnTo>
                  <a:cubicBezTo>
                    <a:pt x="5199" y="17036"/>
                    <a:pt x="5152" y="16958"/>
                    <a:pt x="5074" y="16943"/>
                  </a:cubicBezTo>
                  <a:lnTo>
                    <a:pt x="5043" y="16943"/>
                  </a:lnTo>
                  <a:cubicBezTo>
                    <a:pt x="4887" y="16911"/>
                    <a:pt x="4747" y="16880"/>
                    <a:pt x="4607" y="16865"/>
                  </a:cubicBezTo>
                  <a:lnTo>
                    <a:pt x="4592" y="16865"/>
                  </a:lnTo>
                  <a:cubicBezTo>
                    <a:pt x="4452" y="16834"/>
                    <a:pt x="4312" y="16787"/>
                    <a:pt x="4187" y="16756"/>
                  </a:cubicBezTo>
                  <a:lnTo>
                    <a:pt x="4016" y="16709"/>
                  </a:lnTo>
                  <a:cubicBezTo>
                    <a:pt x="3954" y="16693"/>
                    <a:pt x="3891" y="16678"/>
                    <a:pt x="3829" y="16662"/>
                  </a:cubicBezTo>
                  <a:cubicBezTo>
                    <a:pt x="3810" y="16656"/>
                    <a:pt x="3788" y="16652"/>
                    <a:pt x="3766" y="16652"/>
                  </a:cubicBezTo>
                  <a:cubicBezTo>
                    <a:pt x="3736" y="16652"/>
                    <a:pt x="3707" y="16660"/>
                    <a:pt x="3689" y="16678"/>
                  </a:cubicBezTo>
                  <a:lnTo>
                    <a:pt x="3627" y="16709"/>
                  </a:lnTo>
                  <a:lnTo>
                    <a:pt x="2833" y="17160"/>
                  </a:lnTo>
                  <a:lnTo>
                    <a:pt x="1557" y="16429"/>
                  </a:lnTo>
                  <a:lnTo>
                    <a:pt x="2210" y="16055"/>
                  </a:lnTo>
                  <a:cubicBezTo>
                    <a:pt x="2257" y="16024"/>
                    <a:pt x="2288" y="15962"/>
                    <a:pt x="2304" y="15900"/>
                  </a:cubicBezTo>
                  <a:cubicBezTo>
                    <a:pt x="2304" y="15853"/>
                    <a:pt x="2288" y="15791"/>
                    <a:pt x="2241" y="15744"/>
                  </a:cubicBezTo>
                  <a:cubicBezTo>
                    <a:pt x="2039" y="15557"/>
                    <a:pt x="1883" y="15339"/>
                    <a:pt x="1774" y="15090"/>
                  </a:cubicBezTo>
                  <a:cubicBezTo>
                    <a:pt x="1743" y="15012"/>
                    <a:pt x="1666" y="14981"/>
                    <a:pt x="1588" y="14966"/>
                  </a:cubicBezTo>
                  <a:lnTo>
                    <a:pt x="451" y="14966"/>
                  </a:lnTo>
                  <a:lnTo>
                    <a:pt x="451" y="14001"/>
                  </a:lnTo>
                  <a:lnTo>
                    <a:pt x="1557" y="14001"/>
                  </a:lnTo>
                  <a:lnTo>
                    <a:pt x="1557" y="13985"/>
                  </a:lnTo>
                  <a:cubicBezTo>
                    <a:pt x="1634" y="13985"/>
                    <a:pt x="1697" y="13938"/>
                    <a:pt x="1728" y="13861"/>
                  </a:cubicBezTo>
                  <a:cubicBezTo>
                    <a:pt x="1852" y="13627"/>
                    <a:pt x="2008" y="13394"/>
                    <a:pt x="2195" y="13207"/>
                  </a:cubicBezTo>
                  <a:cubicBezTo>
                    <a:pt x="2273" y="13145"/>
                    <a:pt x="2273" y="13020"/>
                    <a:pt x="2195" y="12942"/>
                  </a:cubicBezTo>
                  <a:cubicBezTo>
                    <a:pt x="2195" y="12927"/>
                    <a:pt x="2179" y="12911"/>
                    <a:pt x="2164" y="12911"/>
                  </a:cubicBezTo>
                  <a:lnTo>
                    <a:pt x="1510" y="12522"/>
                  </a:lnTo>
                  <a:lnTo>
                    <a:pt x="2786" y="11791"/>
                  </a:lnTo>
                  <a:lnTo>
                    <a:pt x="3627" y="12273"/>
                  </a:lnTo>
                  <a:cubicBezTo>
                    <a:pt x="3654" y="12291"/>
                    <a:pt x="3687" y="12299"/>
                    <a:pt x="3722" y="12299"/>
                  </a:cubicBezTo>
                  <a:cubicBezTo>
                    <a:pt x="3746" y="12299"/>
                    <a:pt x="3772" y="12295"/>
                    <a:pt x="3798" y="12289"/>
                  </a:cubicBezTo>
                  <a:cubicBezTo>
                    <a:pt x="3938" y="12242"/>
                    <a:pt x="4094" y="12195"/>
                    <a:pt x="4265" y="12149"/>
                  </a:cubicBezTo>
                  <a:cubicBezTo>
                    <a:pt x="4421" y="12117"/>
                    <a:pt x="4592" y="12086"/>
                    <a:pt x="4747" y="12055"/>
                  </a:cubicBezTo>
                  <a:cubicBezTo>
                    <a:pt x="4825" y="12040"/>
                    <a:pt x="4903" y="12008"/>
                    <a:pt x="4981" y="12008"/>
                  </a:cubicBezTo>
                  <a:cubicBezTo>
                    <a:pt x="5074" y="11993"/>
                    <a:pt x="5152" y="11915"/>
                    <a:pt x="5152" y="11806"/>
                  </a:cubicBezTo>
                  <a:lnTo>
                    <a:pt x="5152" y="11230"/>
                  </a:lnTo>
                  <a:close/>
                  <a:moveTo>
                    <a:pt x="10522" y="522"/>
                  </a:moveTo>
                  <a:lnTo>
                    <a:pt x="19192" y="5533"/>
                  </a:lnTo>
                  <a:lnTo>
                    <a:pt x="19160" y="18935"/>
                  </a:lnTo>
                  <a:lnTo>
                    <a:pt x="17308" y="17876"/>
                  </a:lnTo>
                  <a:lnTo>
                    <a:pt x="17339" y="6716"/>
                  </a:lnTo>
                  <a:cubicBezTo>
                    <a:pt x="17339" y="6654"/>
                    <a:pt x="17308" y="6592"/>
                    <a:pt x="17246" y="6545"/>
                  </a:cubicBezTo>
                  <a:lnTo>
                    <a:pt x="10522" y="2654"/>
                  </a:lnTo>
                  <a:lnTo>
                    <a:pt x="10522" y="522"/>
                  </a:lnTo>
                  <a:close/>
                  <a:moveTo>
                    <a:pt x="1292" y="16725"/>
                  </a:moveTo>
                  <a:lnTo>
                    <a:pt x="1899" y="17083"/>
                  </a:lnTo>
                  <a:lnTo>
                    <a:pt x="2101" y="17192"/>
                  </a:lnTo>
                  <a:lnTo>
                    <a:pt x="2615" y="17487"/>
                  </a:lnTo>
                  <a:lnTo>
                    <a:pt x="2615" y="17534"/>
                  </a:lnTo>
                  <a:lnTo>
                    <a:pt x="2615" y="20087"/>
                  </a:lnTo>
                  <a:lnTo>
                    <a:pt x="1292" y="19324"/>
                  </a:lnTo>
                  <a:lnTo>
                    <a:pt x="1292" y="18421"/>
                  </a:lnTo>
                  <a:lnTo>
                    <a:pt x="1292" y="16725"/>
                  </a:lnTo>
                  <a:close/>
                  <a:moveTo>
                    <a:pt x="11036" y="16740"/>
                  </a:moveTo>
                  <a:lnTo>
                    <a:pt x="11036" y="19339"/>
                  </a:lnTo>
                  <a:lnTo>
                    <a:pt x="10927" y="19386"/>
                  </a:lnTo>
                  <a:lnTo>
                    <a:pt x="10740" y="19511"/>
                  </a:lnTo>
                  <a:lnTo>
                    <a:pt x="10537" y="19620"/>
                  </a:lnTo>
                  <a:lnTo>
                    <a:pt x="9728" y="20087"/>
                  </a:lnTo>
                  <a:lnTo>
                    <a:pt x="9728" y="17487"/>
                  </a:lnTo>
                  <a:lnTo>
                    <a:pt x="10055" y="17300"/>
                  </a:lnTo>
                  <a:lnTo>
                    <a:pt x="10257" y="17176"/>
                  </a:lnTo>
                  <a:lnTo>
                    <a:pt x="10429" y="17083"/>
                  </a:lnTo>
                  <a:lnTo>
                    <a:pt x="10444" y="17083"/>
                  </a:lnTo>
                  <a:lnTo>
                    <a:pt x="10553" y="17020"/>
                  </a:lnTo>
                  <a:lnTo>
                    <a:pt x="10740" y="16911"/>
                  </a:lnTo>
                  <a:lnTo>
                    <a:pt x="10942" y="16802"/>
                  </a:lnTo>
                  <a:lnTo>
                    <a:pt x="11036" y="16740"/>
                  </a:lnTo>
                  <a:close/>
                  <a:moveTo>
                    <a:pt x="8281" y="1829"/>
                  </a:moveTo>
                  <a:lnTo>
                    <a:pt x="10133" y="2903"/>
                  </a:lnTo>
                  <a:lnTo>
                    <a:pt x="10320" y="3012"/>
                  </a:lnTo>
                  <a:lnTo>
                    <a:pt x="10522" y="3121"/>
                  </a:lnTo>
                  <a:lnTo>
                    <a:pt x="16950" y="6841"/>
                  </a:lnTo>
                  <a:lnTo>
                    <a:pt x="16919" y="17643"/>
                  </a:lnTo>
                  <a:lnTo>
                    <a:pt x="16919" y="18094"/>
                  </a:lnTo>
                  <a:lnTo>
                    <a:pt x="16919" y="20242"/>
                  </a:lnTo>
                  <a:lnTo>
                    <a:pt x="15051" y="19168"/>
                  </a:lnTo>
                  <a:lnTo>
                    <a:pt x="15051" y="17020"/>
                  </a:lnTo>
                  <a:lnTo>
                    <a:pt x="15051" y="16585"/>
                  </a:lnTo>
                  <a:lnTo>
                    <a:pt x="15051" y="12071"/>
                  </a:lnTo>
                  <a:cubicBezTo>
                    <a:pt x="15082" y="12008"/>
                    <a:pt x="15082" y="11931"/>
                    <a:pt x="15051" y="11868"/>
                  </a:cubicBezTo>
                  <a:lnTo>
                    <a:pt x="11752" y="6125"/>
                  </a:lnTo>
                  <a:lnTo>
                    <a:pt x="11752" y="6094"/>
                  </a:lnTo>
                  <a:cubicBezTo>
                    <a:pt x="11752" y="6032"/>
                    <a:pt x="11720" y="5969"/>
                    <a:pt x="11658" y="5923"/>
                  </a:cubicBezTo>
                  <a:lnTo>
                    <a:pt x="10522" y="5269"/>
                  </a:lnTo>
                  <a:lnTo>
                    <a:pt x="10320" y="5160"/>
                  </a:lnTo>
                  <a:lnTo>
                    <a:pt x="10133" y="5035"/>
                  </a:lnTo>
                  <a:lnTo>
                    <a:pt x="8281" y="3977"/>
                  </a:lnTo>
                  <a:lnTo>
                    <a:pt x="8281" y="1829"/>
                  </a:lnTo>
                  <a:close/>
                  <a:moveTo>
                    <a:pt x="7191" y="18094"/>
                  </a:moveTo>
                  <a:lnTo>
                    <a:pt x="7191" y="18982"/>
                  </a:lnTo>
                  <a:lnTo>
                    <a:pt x="7191" y="20242"/>
                  </a:lnTo>
                  <a:lnTo>
                    <a:pt x="7191" y="20756"/>
                  </a:lnTo>
                  <a:lnTo>
                    <a:pt x="5152" y="20756"/>
                  </a:lnTo>
                  <a:lnTo>
                    <a:pt x="5168" y="18997"/>
                  </a:lnTo>
                  <a:lnTo>
                    <a:pt x="5168" y="18094"/>
                  </a:lnTo>
                  <a:close/>
                  <a:moveTo>
                    <a:pt x="6024" y="3121"/>
                  </a:moveTo>
                  <a:lnTo>
                    <a:pt x="7891" y="4195"/>
                  </a:lnTo>
                  <a:lnTo>
                    <a:pt x="8078" y="4319"/>
                  </a:lnTo>
                  <a:lnTo>
                    <a:pt x="8281" y="4428"/>
                  </a:lnTo>
                  <a:lnTo>
                    <a:pt x="10117" y="5487"/>
                  </a:lnTo>
                  <a:lnTo>
                    <a:pt x="10304" y="5611"/>
                  </a:lnTo>
                  <a:lnTo>
                    <a:pt x="10506" y="5720"/>
                  </a:lnTo>
                  <a:lnTo>
                    <a:pt x="11300" y="6172"/>
                  </a:lnTo>
                  <a:lnTo>
                    <a:pt x="11300" y="10001"/>
                  </a:lnTo>
                  <a:lnTo>
                    <a:pt x="11300" y="10094"/>
                  </a:lnTo>
                  <a:cubicBezTo>
                    <a:pt x="11300" y="10156"/>
                    <a:pt x="11347" y="10218"/>
                    <a:pt x="11409" y="10265"/>
                  </a:cubicBezTo>
                  <a:lnTo>
                    <a:pt x="14693" y="12164"/>
                  </a:lnTo>
                  <a:lnTo>
                    <a:pt x="14678" y="16351"/>
                  </a:lnTo>
                  <a:lnTo>
                    <a:pt x="14678" y="16802"/>
                  </a:lnTo>
                  <a:lnTo>
                    <a:pt x="14678" y="18950"/>
                  </a:lnTo>
                  <a:lnTo>
                    <a:pt x="14678" y="19386"/>
                  </a:lnTo>
                  <a:lnTo>
                    <a:pt x="14662" y="19402"/>
                  </a:lnTo>
                  <a:lnTo>
                    <a:pt x="14662" y="21534"/>
                  </a:lnTo>
                  <a:lnTo>
                    <a:pt x="11316" y="19604"/>
                  </a:lnTo>
                  <a:cubicBezTo>
                    <a:pt x="11378" y="19573"/>
                    <a:pt x="11409" y="19511"/>
                    <a:pt x="11409" y="19433"/>
                  </a:cubicBezTo>
                  <a:lnTo>
                    <a:pt x="11409" y="18421"/>
                  </a:lnTo>
                  <a:lnTo>
                    <a:pt x="12125" y="18421"/>
                  </a:lnTo>
                  <a:cubicBezTo>
                    <a:pt x="12218" y="18421"/>
                    <a:pt x="12312" y="18343"/>
                    <a:pt x="12312" y="18234"/>
                  </a:cubicBezTo>
                  <a:lnTo>
                    <a:pt x="12312" y="17581"/>
                  </a:lnTo>
                  <a:lnTo>
                    <a:pt x="12312" y="15448"/>
                  </a:lnTo>
                  <a:lnTo>
                    <a:pt x="12312" y="14997"/>
                  </a:lnTo>
                  <a:lnTo>
                    <a:pt x="12312" y="13783"/>
                  </a:lnTo>
                  <a:cubicBezTo>
                    <a:pt x="12312" y="13689"/>
                    <a:pt x="12218" y="13596"/>
                    <a:pt x="12125" y="13596"/>
                  </a:cubicBezTo>
                  <a:lnTo>
                    <a:pt x="11409" y="13596"/>
                  </a:lnTo>
                  <a:lnTo>
                    <a:pt x="11409" y="12569"/>
                  </a:lnTo>
                  <a:cubicBezTo>
                    <a:pt x="11409" y="12491"/>
                    <a:pt x="11378" y="12429"/>
                    <a:pt x="11316" y="12398"/>
                  </a:cubicBezTo>
                  <a:lnTo>
                    <a:pt x="10491" y="11915"/>
                  </a:lnTo>
                  <a:lnTo>
                    <a:pt x="10304" y="11791"/>
                  </a:lnTo>
                  <a:lnTo>
                    <a:pt x="10117" y="11666"/>
                  </a:lnTo>
                  <a:lnTo>
                    <a:pt x="9619" y="11386"/>
                  </a:lnTo>
                  <a:cubicBezTo>
                    <a:pt x="9588" y="11370"/>
                    <a:pt x="9553" y="11362"/>
                    <a:pt x="9518" y="11362"/>
                  </a:cubicBezTo>
                  <a:cubicBezTo>
                    <a:pt x="9483" y="11362"/>
                    <a:pt x="9448" y="11370"/>
                    <a:pt x="9417" y="11386"/>
                  </a:cubicBezTo>
                  <a:lnTo>
                    <a:pt x="8997" y="11635"/>
                  </a:lnTo>
                  <a:lnTo>
                    <a:pt x="8545" y="11884"/>
                  </a:lnTo>
                  <a:cubicBezTo>
                    <a:pt x="8452" y="11853"/>
                    <a:pt x="8358" y="11837"/>
                    <a:pt x="8265" y="11806"/>
                  </a:cubicBezTo>
                  <a:lnTo>
                    <a:pt x="8063" y="11759"/>
                  </a:lnTo>
                  <a:lnTo>
                    <a:pt x="7876" y="11713"/>
                  </a:lnTo>
                  <a:cubicBezTo>
                    <a:pt x="7767" y="11682"/>
                    <a:pt x="7658" y="11666"/>
                    <a:pt x="7549" y="11650"/>
                  </a:cubicBezTo>
                  <a:lnTo>
                    <a:pt x="7549" y="11028"/>
                  </a:lnTo>
                  <a:cubicBezTo>
                    <a:pt x="7549" y="10934"/>
                    <a:pt x="7471" y="10841"/>
                    <a:pt x="7362" y="10841"/>
                  </a:cubicBezTo>
                  <a:lnTo>
                    <a:pt x="6008" y="10841"/>
                  </a:lnTo>
                  <a:lnTo>
                    <a:pt x="6024" y="3121"/>
                  </a:lnTo>
                  <a:close/>
                  <a:moveTo>
                    <a:pt x="10341" y="0"/>
                  </a:moveTo>
                  <a:cubicBezTo>
                    <a:pt x="10308" y="0"/>
                    <a:pt x="10273" y="8"/>
                    <a:pt x="10242" y="23"/>
                  </a:cubicBezTo>
                  <a:cubicBezTo>
                    <a:pt x="10179" y="70"/>
                    <a:pt x="10133" y="132"/>
                    <a:pt x="10148" y="195"/>
                  </a:cubicBezTo>
                  <a:lnTo>
                    <a:pt x="10148" y="2452"/>
                  </a:lnTo>
                  <a:lnTo>
                    <a:pt x="8187" y="1331"/>
                  </a:lnTo>
                  <a:cubicBezTo>
                    <a:pt x="8164" y="1308"/>
                    <a:pt x="8133" y="1296"/>
                    <a:pt x="8100" y="1296"/>
                  </a:cubicBezTo>
                  <a:cubicBezTo>
                    <a:pt x="8067" y="1296"/>
                    <a:pt x="8032" y="1308"/>
                    <a:pt x="8000" y="1331"/>
                  </a:cubicBezTo>
                  <a:cubicBezTo>
                    <a:pt x="7938" y="1362"/>
                    <a:pt x="7891" y="1424"/>
                    <a:pt x="7907" y="1502"/>
                  </a:cubicBezTo>
                  <a:lnTo>
                    <a:pt x="7907" y="3759"/>
                  </a:lnTo>
                  <a:lnTo>
                    <a:pt x="5946" y="2623"/>
                  </a:lnTo>
                  <a:cubicBezTo>
                    <a:pt x="5915" y="2607"/>
                    <a:pt x="5880" y="2599"/>
                    <a:pt x="5845" y="2599"/>
                  </a:cubicBezTo>
                  <a:cubicBezTo>
                    <a:pt x="5810" y="2599"/>
                    <a:pt x="5775" y="2607"/>
                    <a:pt x="5744" y="2623"/>
                  </a:cubicBezTo>
                  <a:cubicBezTo>
                    <a:pt x="5681" y="2654"/>
                    <a:pt x="5650" y="2716"/>
                    <a:pt x="5650" y="2794"/>
                  </a:cubicBezTo>
                  <a:lnTo>
                    <a:pt x="5635" y="10841"/>
                  </a:lnTo>
                  <a:lnTo>
                    <a:pt x="4950" y="10841"/>
                  </a:lnTo>
                  <a:cubicBezTo>
                    <a:pt x="4841" y="10841"/>
                    <a:pt x="4747" y="10919"/>
                    <a:pt x="4747" y="11028"/>
                  </a:cubicBezTo>
                  <a:lnTo>
                    <a:pt x="4747" y="11650"/>
                  </a:lnTo>
                  <a:lnTo>
                    <a:pt x="4716" y="11650"/>
                  </a:lnTo>
                  <a:cubicBezTo>
                    <a:pt x="4514" y="11682"/>
                    <a:pt x="4312" y="11728"/>
                    <a:pt x="4125" y="11775"/>
                  </a:cubicBezTo>
                  <a:cubicBezTo>
                    <a:pt x="4000" y="11806"/>
                    <a:pt x="3876" y="11837"/>
                    <a:pt x="3767" y="11884"/>
                  </a:cubicBezTo>
                  <a:lnTo>
                    <a:pt x="2880" y="11370"/>
                  </a:lnTo>
                  <a:cubicBezTo>
                    <a:pt x="2848" y="11355"/>
                    <a:pt x="2817" y="11347"/>
                    <a:pt x="2786" y="11347"/>
                  </a:cubicBezTo>
                  <a:cubicBezTo>
                    <a:pt x="2755" y="11347"/>
                    <a:pt x="2724" y="11355"/>
                    <a:pt x="2693" y="11370"/>
                  </a:cubicBezTo>
                  <a:lnTo>
                    <a:pt x="996" y="12366"/>
                  </a:lnTo>
                  <a:cubicBezTo>
                    <a:pt x="934" y="12398"/>
                    <a:pt x="903" y="12460"/>
                    <a:pt x="903" y="12522"/>
                  </a:cubicBezTo>
                  <a:lnTo>
                    <a:pt x="903" y="13596"/>
                  </a:lnTo>
                  <a:lnTo>
                    <a:pt x="202" y="13596"/>
                  </a:lnTo>
                  <a:cubicBezTo>
                    <a:pt x="93" y="13596"/>
                    <a:pt x="0" y="13689"/>
                    <a:pt x="0" y="13798"/>
                  </a:cubicBezTo>
                  <a:lnTo>
                    <a:pt x="0" y="16849"/>
                  </a:lnTo>
                  <a:lnTo>
                    <a:pt x="0" y="18234"/>
                  </a:lnTo>
                  <a:cubicBezTo>
                    <a:pt x="0" y="18343"/>
                    <a:pt x="93" y="18437"/>
                    <a:pt x="202" y="18437"/>
                  </a:cubicBezTo>
                  <a:lnTo>
                    <a:pt x="903" y="18437"/>
                  </a:lnTo>
                  <a:lnTo>
                    <a:pt x="903" y="19448"/>
                  </a:lnTo>
                  <a:cubicBezTo>
                    <a:pt x="903" y="19511"/>
                    <a:pt x="934" y="19573"/>
                    <a:pt x="996" y="19604"/>
                  </a:cubicBezTo>
                  <a:lnTo>
                    <a:pt x="2708" y="20600"/>
                  </a:lnTo>
                  <a:cubicBezTo>
                    <a:pt x="2740" y="20616"/>
                    <a:pt x="2771" y="20631"/>
                    <a:pt x="2802" y="20631"/>
                  </a:cubicBezTo>
                  <a:cubicBezTo>
                    <a:pt x="2833" y="20631"/>
                    <a:pt x="2864" y="20616"/>
                    <a:pt x="2895" y="20600"/>
                  </a:cubicBezTo>
                  <a:lnTo>
                    <a:pt x="3767" y="20087"/>
                  </a:lnTo>
                  <a:lnTo>
                    <a:pt x="4000" y="20164"/>
                  </a:lnTo>
                  <a:cubicBezTo>
                    <a:pt x="4171" y="20211"/>
                    <a:pt x="4343" y="20242"/>
                    <a:pt x="4514" y="20273"/>
                  </a:cubicBezTo>
                  <a:cubicBezTo>
                    <a:pt x="4592" y="20305"/>
                    <a:pt x="4685" y="20305"/>
                    <a:pt x="4763" y="20320"/>
                  </a:cubicBezTo>
                  <a:lnTo>
                    <a:pt x="4763" y="20943"/>
                  </a:lnTo>
                  <a:cubicBezTo>
                    <a:pt x="4763" y="21052"/>
                    <a:pt x="4856" y="21129"/>
                    <a:pt x="4965" y="21129"/>
                  </a:cubicBezTo>
                  <a:lnTo>
                    <a:pt x="7362" y="21129"/>
                  </a:lnTo>
                  <a:cubicBezTo>
                    <a:pt x="7370" y="21131"/>
                    <a:pt x="7378" y="21131"/>
                    <a:pt x="7386" y="21131"/>
                  </a:cubicBezTo>
                  <a:cubicBezTo>
                    <a:pt x="7484" y="21131"/>
                    <a:pt x="7565" y="21044"/>
                    <a:pt x="7565" y="20943"/>
                  </a:cubicBezTo>
                  <a:lnTo>
                    <a:pt x="7565" y="20351"/>
                  </a:lnTo>
                  <a:lnTo>
                    <a:pt x="7596" y="20351"/>
                  </a:lnTo>
                  <a:cubicBezTo>
                    <a:pt x="7705" y="20320"/>
                    <a:pt x="7814" y="20305"/>
                    <a:pt x="7938" y="20273"/>
                  </a:cubicBezTo>
                  <a:lnTo>
                    <a:pt x="8047" y="20242"/>
                  </a:lnTo>
                  <a:cubicBezTo>
                    <a:pt x="8218" y="20211"/>
                    <a:pt x="8390" y="20164"/>
                    <a:pt x="8545" y="20118"/>
                  </a:cubicBezTo>
                  <a:lnTo>
                    <a:pt x="9432" y="20600"/>
                  </a:lnTo>
                  <a:cubicBezTo>
                    <a:pt x="9464" y="20616"/>
                    <a:pt x="9495" y="20631"/>
                    <a:pt x="9526" y="20631"/>
                  </a:cubicBezTo>
                  <a:cubicBezTo>
                    <a:pt x="9557" y="20631"/>
                    <a:pt x="9588" y="20616"/>
                    <a:pt x="9619" y="20600"/>
                  </a:cubicBezTo>
                  <a:lnTo>
                    <a:pt x="10927" y="19838"/>
                  </a:lnTo>
                  <a:lnTo>
                    <a:pt x="14740" y="22048"/>
                  </a:lnTo>
                  <a:cubicBezTo>
                    <a:pt x="14771" y="22063"/>
                    <a:pt x="14806" y="22071"/>
                    <a:pt x="14841" y="22071"/>
                  </a:cubicBezTo>
                  <a:cubicBezTo>
                    <a:pt x="14876" y="22071"/>
                    <a:pt x="14911" y="22063"/>
                    <a:pt x="14942" y="22048"/>
                  </a:cubicBezTo>
                  <a:cubicBezTo>
                    <a:pt x="15005" y="22017"/>
                    <a:pt x="15036" y="21954"/>
                    <a:pt x="15036" y="21877"/>
                  </a:cubicBezTo>
                  <a:lnTo>
                    <a:pt x="15036" y="19620"/>
                  </a:lnTo>
                  <a:lnTo>
                    <a:pt x="16997" y="20756"/>
                  </a:lnTo>
                  <a:cubicBezTo>
                    <a:pt x="17012" y="20771"/>
                    <a:pt x="17059" y="20787"/>
                    <a:pt x="17090" y="20787"/>
                  </a:cubicBezTo>
                  <a:cubicBezTo>
                    <a:pt x="17121" y="20787"/>
                    <a:pt x="17153" y="20771"/>
                    <a:pt x="17184" y="20756"/>
                  </a:cubicBezTo>
                  <a:cubicBezTo>
                    <a:pt x="17246" y="20725"/>
                    <a:pt x="17277" y="20663"/>
                    <a:pt x="17277" y="20585"/>
                  </a:cubicBezTo>
                  <a:lnTo>
                    <a:pt x="17277" y="18328"/>
                  </a:lnTo>
                  <a:lnTo>
                    <a:pt x="19238" y="19464"/>
                  </a:lnTo>
                  <a:cubicBezTo>
                    <a:pt x="19254" y="19480"/>
                    <a:pt x="19300" y="19480"/>
                    <a:pt x="19332" y="19480"/>
                  </a:cubicBezTo>
                  <a:cubicBezTo>
                    <a:pt x="19363" y="19480"/>
                    <a:pt x="19394" y="19480"/>
                    <a:pt x="19425" y="19464"/>
                  </a:cubicBezTo>
                  <a:cubicBezTo>
                    <a:pt x="19487" y="19417"/>
                    <a:pt x="19518" y="19355"/>
                    <a:pt x="19518" y="19293"/>
                  </a:cubicBezTo>
                  <a:lnTo>
                    <a:pt x="19565" y="5440"/>
                  </a:lnTo>
                  <a:cubicBezTo>
                    <a:pt x="19565" y="5362"/>
                    <a:pt x="19549" y="5300"/>
                    <a:pt x="19487" y="5253"/>
                  </a:cubicBezTo>
                  <a:lnTo>
                    <a:pt x="10429" y="23"/>
                  </a:lnTo>
                  <a:cubicBezTo>
                    <a:pt x="10405" y="8"/>
                    <a:pt x="10374" y="0"/>
                    <a:pt x="103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5"/>
            <p:cNvSpPr/>
            <p:nvPr/>
          </p:nvSpPr>
          <p:spPr>
            <a:xfrm>
              <a:off x="2648561" y="3694364"/>
              <a:ext cx="166836" cy="101722"/>
            </a:xfrm>
            <a:custGeom>
              <a:avLst/>
              <a:gdLst/>
              <a:ahLst/>
              <a:cxnLst/>
              <a:rect l="l" t="t" r="r" b="b"/>
              <a:pathLst>
                <a:path w="5168" h="3151" extrusionOk="0">
                  <a:moveTo>
                    <a:pt x="2619" y="0"/>
                  </a:moveTo>
                  <a:cubicBezTo>
                    <a:pt x="2556" y="0"/>
                    <a:pt x="2492" y="2"/>
                    <a:pt x="2428" y="5"/>
                  </a:cubicBezTo>
                  <a:lnTo>
                    <a:pt x="2226" y="5"/>
                  </a:lnTo>
                  <a:lnTo>
                    <a:pt x="2039" y="21"/>
                  </a:lnTo>
                  <a:cubicBezTo>
                    <a:pt x="1588" y="67"/>
                    <a:pt x="1167" y="207"/>
                    <a:pt x="794" y="410"/>
                  </a:cubicBezTo>
                  <a:cubicBezTo>
                    <a:pt x="265" y="705"/>
                    <a:pt x="0" y="1126"/>
                    <a:pt x="0" y="1562"/>
                  </a:cubicBezTo>
                  <a:cubicBezTo>
                    <a:pt x="0" y="2013"/>
                    <a:pt x="280" y="2449"/>
                    <a:pt x="794" y="2744"/>
                  </a:cubicBezTo>
                  <a:cubicBezTo>
                    <a:pt x="1183" y="2947"/>
                    <a:pt x="1588" y="3087"/>
                    <a:pt x="2023" y="3134"/>
                  </a:cubicBezTo>
                  <a:cubicBezTo>
                    <a:pt x="2086" y="3134"/>
                    <a:pt x="2148" y="3149"/>
                    <a:pt x="2226" y="3149"/>
                  </a:cubicBezTo>
                  <a:lnTo>
                    <a:pt x="2584" y="3149"/>
                  </a:lnTo>
                  <a:cubicBezTo>
                    <a:pt x="2615" y="3150"/>
                    <a:pt x="2646" y="3150"/>
                    <a:pt x="2677" y="3150"/>
                  </a:cubicBezTo>
                  <a:cubicBezTo>
                    <a:pt x="3268" y="3150"/>
                    <a:pt x="3856" y="3010"/>
                    <a:pt x="4374" y="2729"/>
                  </a:cubicBezTo>
                  <a:lnTo>
                    <a:pt x="4467" y="2667"/>
                  </a:lnTo>
                  <a:cubicBezTo>
                    <a:pt x="4514" y="2636"/>
                    <a:pt x="4576" y="2589"/>
                    <a:pt x="4638" y="2542"/>
                  </a:cubicBezTo>
                  <a:cubicBezTo>
                    <a:pt x="4685" y="2511"/>
                    <a:pt x="4747" y="2464"/>
                    <a:pt x="4794" y="2418"/>
                  </a:cubicBezTo>
                  <a:cubicBezTo>
                    <a:pt x="5027" y="2200"/>
                    <a:pt x="5168" y="1888"/>
                    <a:pt x="5168" y="1577"/>
                  </a:cubicBezTo>
                  <a:cubicBezTo>
                    <a:pt x="5152" y="1204"/>
                    <a:pt x="4965" y="861"/>
                    <a:pt x="4669" y="643"/>
                  </a:cubicBezTo>
                  <a:cubicBezTo>
                    <a:pt x="4607" y="581"/>
                    <a:pt x="4545" y="534"/>
                    <a:pt x="4483" y="503"/>
                  </a:cubicBezTo>
                  <a:cubicBezTo>
                    <a:pt x="4436" y="472"/>
                    <a:pt x="4405" y="441"/>
                    <a:pt x="4374" y="425"/>
                  </a:cubicBezTo>
                  <a:cubicBezTo>
                    <a:pt x="4327" y="410"/>
                    <a:pt x="4311" y="394"/>
                    <a:pt x="4280" y="379"/>
                  </a:cubicBezTo>
                  <a:cubicBezTo>
                    <a:pt x="3762" y="126"/>
                    <a:pt x="3193" y="0"/>
                    <a:pt x="2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6" name="Google Shape;71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2875" y="2841367"/>
            <a:ext cx="3026924" cy="192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6"/>
          <p:cNvSpPr txBox="1">
            <a:spLocks noGrp="1"/>
          </p:cNvSpPr>
          <p:nvPr>
            <p:ph type="body" idx="1"/>
          </p:nvPr>
        </p:nvSpPr>
        <p:spPr>
          <a:xfrm>
            <a:off x="0" y="1200151"/>
            <a:ext cx="4421400" cy="3429000"/>
          </a:xfrm>
          <a:prstGeom prst="rect">
            <a:avLst/>
          </a:prstGeom>
        </p:spPr>
        <p:txBody>
          <a:bodyPr spcFirstLastPara="1" wrap="square" lIns="445850" tIns="342950" rIns="342950" bIns="34295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b="1"/>
              <a:t>Spring Cloud Task</a:t>
            </a:r>
            <a:br>
              <a:rPr lang="en-US"/>
            </a:br>
            <a:br>
              <a:rPr lang="en-US"/>
            </a:br>
            <a:r>
              <a:rPr lang="en-US"/>
              <a:t>Tasks are finite Boot Microservices. They connect to data/storage. The system tracks invocations, exit-status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Useful for ETL e.g. between DBMS and analytics clusters like Hadoop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6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</p:spPr>
        <p:txBody>
          <a:bodyPr spcFirstLastPara="1" wrap="square" lIns="342950" tIns="342950" rIns="445850" bIns="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 b="1"/>
              <a:t>Spring Cloud Stream</a:t>
            </a:r>
            <a:br>
              <a:rPr lang="en-US"/>
            </a:br>
            <a:br>
              <a:rPr lang="en-US"/>
            </a:br>
            <a:r>
              <a:rPr lang="en-US"/>
              <a:t>Message based Microservices. Loose coupling via pub/sub topics. Pluggable message bus Kafka or RabbitMQ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For integration and stream processing 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6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Microservices Are Not Just For REST &amp; Web Apps</a:t>
            </a:r>
            <a:endParaRPr/>
          </a:p>
        </p:txBody>
      </p:sp>
      <p:sp>
        <p:nvSpPr>
          <p:cNvPr id="724" name="Google Shape;724;p56"/>
          <p:cNvSpPr txBox="1">
            <a:spLocks noGrp="1"/>
          </p:cNvSpPr>
          <p:nvPr>
            <p:ph type="subTitle" idx="3"/>
          </p:nvPr>
        </p:nvSpPr>
        <p:spPr>
          <a:xfrm>
            <a:off x="444765" y="608872"/>
            <a:ext cx="8224200" cy="1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5" name="Google Shape;72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75" y="3810005"/>
            <a:ext cx="2412300" cy="62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950" y="3211873"/>
            <a:ext cx="2747225" cy="13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973300"/>
            <a:ext cx="7401476" cy="36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7"/>
          <p:cNvSpPr txBox="1">
            <a:spLocks noGrp="1"/>
          </p:cNvSpPr>
          <p:nvPr>
            <p:ph type="subTitle" idx="2"/>
          </p:nvPr>
        </p:nvSpPr>
        <p:spPr>
          <a:xfrm>
            <a:off x="444765" y="608872"/>
            <a:ext cx="8243100" cy="1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57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Don’t Start From Scratch</a:t>
            </a:r>
            <a:endParaRPr/>
          </a:p>
        </p:txBody>
      </p:sp>
      <p:sp>
        <p:nvSpPr>
          <p:cNvPr id="734" name="Google Shape;734;p57"/>
          <p:cNvSpPr txBox="1">
            <a:spLocks noGrp="1"/>
          </p:cNvSpPr>
          <p:nvPr>
            <p:ph type="body" idx="1"/>
          </p:nvPr>
        </p:nvSpPr>
        <p:spPr>
          <a:xfrm>
            <a:off x="6278000" y="919363"/>
            <a:ext cx="2421300" cy="111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0" tIns="0" rIns="0" bIns="0" anchor="t" anchorCtr="0">
            <a:noAutofit/>
          </a:bodyPr>
          <a:lstStyle/>
          <a:p>
            <a:pPr marL="18288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2"/>
                </a:solidFill>
              </a:rPr>
              <a:t>Choose from one of the App Starters, or generate a custom project using the Spring Initializr.  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735" name="Google Shape;73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1225" y="2276925"/>
            <a:ext cx="5664302" cy="23522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8"/>
          <p:cNvSpPr txBox="1">
            <a:spLocks noGrp="1"/>
          </p:cNvSpPr>
          <p:nvPr>
            <p:ph type="body" idx="1"/>
          </p:nvPr>
        </p:nvSpPr>
        <p:spPr>
          <a:xfrm>
            <a:off x="0" y="1200151"/>
            <a:ext cx="4421400" cy="3429000"/>
          </a:xfrm>
          <a:prstGeom prst="rect">
            <a:avLst/>
          </a:prstGeom>
        </p:spPr>
        <p:txBody>
          <a:bodyPr spcFirstLastPara="1" wrap="square" lIns="445850" tIns="342950" rIns="342950" bIns="34295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Move Java applications running integration workloads 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From App servers on dedicated bare-metal hosts or VMs 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To event-driven, or on-demand task oriented Java Microservices, deployed on a Cloud Native platform.</a:t>
            </a:r>
            <a:endParaRPr/>
          </a:p>
        </p:txBody>
      </p:sp>
      <p:sp>
        <p:nvSpPr>
          <p:cNvPr id="741" name="Google Shape;741;p58"/>
          <p:cNvSpPr txBox="1">
            <a:spLocks noGrp="1"/>
          </p:cNvSpPr>
          <p:nvPr>
            <p:ph type="body" idx="2"/>
          </p:nvPr>
        </p:nvSpPr>
        <p:spPr>
          <a:xfrm>
            <a:off x="4743771" y="1200151"/>
            <a:ext cx="4400100" cy="3429000"/>
          </a:xfrm>
          <a:prstGeom prst="rect">
            <a:avLst/>
          </a:prstGeom>
        </p:spPr>
        <p:txBody>
          <a:bodyPr spcFirstLastPara="1" wrap="square" lIns="342950" tIns="342950" rIns="445850" bIns="0" anchor="t" anchorCtr="0">
            <a:no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Refactor Monolithic ETL workloads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Migrate SQL stored procedures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Rewrite Shell scripts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From EAI and ESB servers  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To Java Microservices, deployed on a Cloud Native platform.</a:t>
            </a:r>
            <a:endParaRPr/>
          </a:p>
        </p:txBody>
      </p:sp>
      <p:sp>
        <p:nvSpPr>
          <p:cNvPr id="742" name="Google Shape;742;p58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Replatforming</a:t>
            </a:r>
            <a:endParaRPr/>
          </a:p>
        </p:txBody>
      </p:sp>
      <p:sp>
        <p:nvSpPr>
          <p:cNvPr id="743" name="Google Shape;743;p58"/>
          <p:cNvSpPr txBox="1">
            <a:spLocks noGrp="1"/>
          </p:cNvSpPr>
          <p:nvPr>
            <p:ph type="subTitle" idx="3"/>
          </p:nvPr>
        </p:nvSpPr>
        <p:spPr>
          <a:xfrm>
            <a:off x="444765" y="608872"/>
            <a:ext cx="8224200" cy="1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58"/>
          <p:cNvGrpSpPr/>
          <p:nvPr/>
        </p:nvGrpSpPr>
        <p:grpSpPr>
          <a:xfrm>
            <a:off x="1074473" y="1345611"/>
            <a:ext cx="1985380" cy="738758"/>
            <a:chOff x="549635" y="5574493"/>
            <a:chExt cx="3213109" cy="1195595"/>
          </a:xfrm>
        </p:grpSpPr>
        <p:pic>
          <p:nvPicPr>
            <p:cNvPr id="745" name="Google Shape;745;p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49635" y="5574493"/>
              <a:ext cx="2282746" cy="1195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6" name="Google Shape;746;p58"/>
            <p:cNvSpPr/>
            <p:nvPr/>
          </p:nvSpPr>
          <p:spPr>
            <a:xfrm>
              <a:off x="1991357" y="5986003"/>
              <a:ext cx="692686" cy="678859"/>
            </a:xfrm>
            <a:prstGeom prst="rect">
              <a:avLst/>
            </a:prstGeom>
            <a:solidFill>
              <a:srgbClr val="23323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8"/>
            <p:cNvSpPr/>
            <p:nvPr/>
          </p:nvSpPr>
          <p:spPr>
            <a:xfrm rot="1083836">
              <a:off x="3346943" y="5926735"/>
              <a:ext cx="370715" cy="349624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/>
            </a:p>
          </p:txBody>
        </p:sp>
        <p:sp>
          <p:nvSpPr>
            <p:cNvPr id="748" name="Google Shape;748;p58"/>
            <p:cNvSpPr/>
            <p:nvPr/>
          </p:nvSpPr>
          <p:spPr>
            <a:xfrm>
              <a:off x="2011330" y="5876611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/>
            </a:p>
          </p:txBody>
        </p:sp>
        <p:sp>
          <p:nvSpPr>
            <p:cNvPr id="749" name="Google Shape;749;p58"/>
            <p:cNvSpPr/>
            <p:nvPr/>
          </p:nvSpPr>
          <p:spPr>
            <a:xfrm>
              <a:off x="2011330" y="6276115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/>
            </a:p>
          </p:txBody>
        </p:sp>
        <p:sp>
          <p:nvSpPr>
            <p:cNvPr id="750" name="Google Shape;750;p58"/>
            <p:cNvSpPr/>
            <p:nvPr/>
          </p:nvSpPr>
          <p:spPr>
            <a:xfrm>
              <a:off x="3210352" y="6254772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/>
            </a:p>
          </p:txBody>
        </p:sp>
        <p:sp>
          <p:nvSpPr>
            <p:cNvPr id="751" name="Google Shape;751;p58"/>
            <p:cNvSpPr/>
            <p:nvPr/>
          </p:nvSpPr>
          <p:spPr>
            <a:xfrm rot="931178">
              <a:off x="3155456" y="5980408"/>
              <a:ext cx="370844" cy="349468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/>
            </a:p>
          </p:txBody>
        </p:sp>
        <p:cxnSp>
          <p:nvCxnSpPr>
            <p:cNvPr id="752" name="Google Shape;752;p58"/>
            <p:cNvCxnSpPr/>
            <p:nvPr/>
          </p:nvCxnSpPr>
          <p:spPr>
            <a:xfrm rot="10800000">
              <a:off x="2916661" y="6503586"/>
              <a:ext cx="247795" cy="244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cxnSp>
          <p:nvCxnSpPr>
            <p:cNvPr id="753" name="Google Shape;753;p58"/>
            <p:cNvCxnSpPr/>
            <p:nvPr/>
          </p:nvCxnSpPr>
          <p:spPr>
            <a:xfrm rot="10800000">
              <a:off x="2780407" y="6047062"/>
              <a:ext cx="247795" cy="244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cxnSp>
          <p:nvCxnSpPr>
            <p:cNvPr id="754" name="Google Shape;754;p58"/>
            <p:cNvCxnSpPr/>
            <p:nvPr/>
          </p:nvCxnSpPr>
          <p:spPr>
            <a:xfrm rot="10800000">
              <a:off x="2746872" y="6355339"/>
              <a:ext cx="247795" cy="244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sp>
          <p:nvSpPr>
            <p:cNvPr id="755" name="Google Shape;755;p58"/>
            <p:cNvSpPr/>
            <p:nvPr/>
          </p:nvSpPr>
          <p:spPr>
            <a:xfrm>
              <a:off x="2438185" y="5876611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/>
            </a:p>
          </p:txBody>
        </p:sp>
        <p:sp>
          <p:nvSpPr>
            <p:cNvPr id="756" name="Google Shape;756;p58"/>
            <p:cNvSpPr/>
            <p:nvPr/>
          </p:nvSpPr>
          <p:spPr>
            <a:xfrm>
              <a:off x="2438185" y="6276115"/>
              <a:ext cx="370878" cy="349732"/>
            </a:xfrm>
            <a:prstGeom prst="rect">
              <a:avLst/>
            </a:prstGeom>
            <a:solidFill>
              <a:srgbClr val="A5A5A5"/>
            </a:solidFill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7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APP</a:t>
              </a:r>
              <a:endParaRPr sz="1000"/>
            </a:p>
          </p:txBody>
        </p:sp>
      </p:grpSp>
      <p:grpSp>
        <p:nvGrpSpPr>
          <p:cNvPr id="757" name="Google Shape;757;p58"/>
          <p:cNvGrpSpPr/>
          <p:nvPr/>
        </p:nvGrpSpPr>
        <p:grpSpPr>
          <a:xfrm>
            <a:off x="5735615" y="1116940"/>
            <a:ext cx="2195042" cy="1283540"/>
            <a:chOff x="5012378" y="5320926"/>
            <a:chExt cx="2887073" cy="1688202"/>
          </a:xfrm>
        </p:grpSpPr>
        <p:sp>
          <p:nvSpPr>
            <p:cNvPr id="758" name="Google Shape;758;p58"/>
            <p:cNvSpPr/>
            <p:nvPr/>
          </p:nvSpPr>
          <p:spPr>
            <a:xfrm>
              <a:off x="5267223" y="5745280"/>
              <a:ext cx="586682" cy="28059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5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µService</a:t>
              </a:r>
              <a:endParaRPr sz="900"/>
            </a:p>
          </p:txBody>
        </p:sp>
        <p:sp>
          <p:nvSpPr>
            <p:cNvPr id="759" name="Google Shape;759;p58"/>
            <p:cNvSpPr/>
            <p:nvPr/>
          </p:nvSpPr>
          <p:spPr>
            <a:xfrm>
              <a:off x="5654412" y="6049503"/>
              <a:ext cx="586682" cy="28059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5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µService</a:t>
              </a:r>
              <a:endParaRPr sz="550"/>
            </a:p>
          </p:txBody>
        </p:sp>
        <p:sp>
          <p:nvSpPr>
            <p:cNvPr id="760" name="Google Shape;760;p58"/>
            <p:cNvSpPr/>
            <p:nvPr/>
          </p:nvSpPr>
          <p:spPr>
            <a:xfrm>
              <a:off x="5012378" y="6220262"/>
              <a:ext cx="586682" cy="280599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55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µService</a:t>
              </a:r>
              <a:endParaRPr sz="550"/>
            </a:p>
          </p:txBody>
        </p:sp>
        <p:cxnSp>
          <p:nvCxnSpPr>
            <p:cNvPr id="761" name="Google Shape;761;p58"/>
            <p:cNvCxnSpPr/>
            <p:nvPr/>
          </p:nvCxnSpPr>
          <p:spPr>
            <a:xfrm>
              <a:off x="5936140" y="5952406"/>
              <a:ext cx="330483" cy="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cxnSp>
          <p:nvCxnSpPr>
            <p:cNvPr id="762" name="Google Shape;762;p58"/>
            <p:cNvCxnSpPr/>
            <p:nvPr/>
          </p:nvCxnSpPr>
          <p:spPr>
            <a:xfrm>
              <a:off x="5751013" y="6450642"/>
              <a:ext cx="669642" cy="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sp>
          <p:nvSpPr>
            <p:cNvPr id="763" name="Google Shape;763;p58"/>
            <p:cNvSpPr/>
            <p:nvPr/>
          </p:nvSpPr>
          <p:spPr>
            <a:xfrm>
              <a:off x="6722292" y="5610162"/>
              <a:ext cx="1177160" cy="988196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lang="en-US" sz="13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SQL</a:t>
              </a:r>
              <a:br>
                <a:rPr lang="en-US" sz="13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en-US" sz="13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EAI/ESB</a:t>
              </a:r>
              <a:endParaRPr sz="1300"/>
            </a:p>
          </p:txBody>
        </p:sp>
        <p:cxnSp>
          <p:nvCxnSpPr>
            <p:cNvPr id="764" name="Google Shape;764;p58"/>
            <p:cNvCxnSpPr/>
            <p:nvPr/>
          </p:nvCxnSpPr>
          <p:spPr>
            <a:xfrm>
              <a:off x="6247913" y="6175966"/>
              <a:ext cx="330483" cy="0"/>
            </a:xfrm>
            <a:prstGeom prst="straightConnector1">
              <a:avLst/>
            </a:prstGeom>
            <a:noFill/>
            <a:ln w="9525" cap="flat" cmpd="sng">
              <a:solidFill>
                <a:srgbClr val="008673"/>
              </a:solidFill>
              <a:prstDash val="solid"/>
              <a:round/>
              <a:headEnd type="triangle" w="lg" len="lg"/>
              <a:tailEnd type="none" w="sm" len="sm"/>
            </a:ln>
          </p:spPr>
        </p:cxnSp>
        <p:sp>
          <p:nvSpPr>
            <p:cNvPr id="765" name="Google Shape;765;p58"/>
            <p:cNvSpPr/>
            <p:nvPr/>
          </p:nvSpPr>
          <p:spPr>
            <a:xfrm rot="10800000" flipH="1">
              <a:off x="6646281" y="5547725"/>
              <a:ext cx="647411" cy="825530"/>
            </a:xfrm>
            <a:prstGeom prst="rtTriangle">
              <a:avLst/>
            </a:prstGeom>
            <a:solidFill>
              <a:srgbClr val="2231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6" name="Google Shape;766;p5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-7616874" flipH="1">
              <a:off x="6162284" y="5528623"/>
              <a:ext cx="1155092" cy="12728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7" name="Google Shape;767;p58"/>
          <p:cNvSpPr txBox="1">
            <a:spLocks noGrp="1"/>
          </p:cNvSpPr>
          <p:nvPr>
            <p:ph type="title"/>
          </p:nvPr>
        </p:nvSpPr>
        <p:spPr>
          <a:xfrm>
            <a:off x="5200500" y="309575"/>
            <a:ext cx="19854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Modernization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9"/>
          <p:cNvSpPr txBox="1">
            <a:spLocks noGrp="1"/>
          </p:cNvSpPr>
          <p:nvPr>
            <p:ph type="title"/>
          </p:nvPr>
        </p:nvSpPr>
        <p:spPr>
          <a:xfrm>
            <a:off x="434970" y="309563"/>
            <a:ext cx="8253000" cy="285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SCDF on Tanzu?</a:t>
            </a:r>
            <a:endParaRPr/>
          </a:p>
        </p:txBody>
      </p:sp>
      <p:sp>
        <p:nvSpPr>
          <p:cNvPr id="773" name="Google Shape;773;p59"/>
          <p:cNvSpPr txBox="1">
            <a:spLocks noGrp="1"/>
          </p:cNvSpPr>
          <p:nvPr>
            <p:ph type="subTitle" idx="1"/>
          </p:nvPr>
        </p:nvSpPr>
        <p:spPr>
          <a:xfrm>
            <a:off x="444765" y="608872"/>
            <a:ext cx="8224200" cy="18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59"/>
          <p:cNvSpPr txBox="1">
            <a:spLocks noGrp="1"/>
          </p:cNvSpPr>
          <p:nvPr>
            <p:ph type="body" idx="2"/>
          </p:nvPr>
        </p:nvSpPr>
        <p:spPr>
          <a:xfrm>
            <a:off x="-1" y="1200150"/>
            <a:ext cx="4421400" cy="3429000"/>
          </a:xfrm>
          <a:prstGeom prst="rect">
            <a:avLst/>
          </a:prstGeom>
        </p:spPr>
        <p:txBody>
          <a:bodyPr spcFirstLastPara="1" wrap="square" lIns="44585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Spring Boot Microservices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 production-ready Java apps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Choose from curated starters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Spring Ecosystem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Mature, actively maintained libraries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Trusted, helpful community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Pivotal Cloud Foundry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source PaaS for DevOps &amp; Ci/CD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Heavy Lifting: Elastic scale, HA, Secure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on-premise &amp; cross-cloud</a:t>
            </a: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9"/>
          <p:cNvSpPr txBox="1">
            <a:spLocks noGrp="1"/>
          </p:cNvSpPr>
          <p:nvPr>
            <p:ph type="body" idx="3"/>
          </p:nvPr>
        </p:nvSpPr>
        <p:spPr>
          <a:xfrm>
            <a:off x="4742200" y="1200150"/>
            <a:ext cx="4401900" cy="3429000"/>
          </a:xfrm>
          <a:prstGeom prst="rect">
            <a:avLst/>
          </a:prstGeom>
        </p:spPr>
        <p:txBody>
          <a:bodyPr spcFirstLastPara="1" wrap="square" lIns="0" tIns="0" rIns="445850" bIns="0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6" name="Google Shape;7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4528"/>
            <a:ext cx="4131725" cy="2897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746" y="3313704"/>
            <a:ext cx="976725" cy="7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rgbClr val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Microsoft Macintosh PowerPoint</Application>
  <PresentationFormat>On-screen Show (16:9)</PresentationFormat>
  <Paragraphs>150</Paragraphs>
  <Slides>12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</vt:lpstr>
      <vt:lpstr>Proxima Nova</vt:lpstr>
      <vt:lpstr>Calibri</vt:lpstr>
      <vt:lpstr>Open Sans</vt:lpstr>
      <vt:lpstr>VMware_white_16x9</vt:lpstr>
      <vt:lpstr>Spring Cloud  Data Flow</vt:lpstr>
      <vt:lpstr>Spring Cloud Data Flow vs Competitors</vt:lpstr>
      <vt:lpstr>What is Spring Cloud Data Flow Used For?</vt:lpstr>
      <vt:lpstr>Trends</vt:lpstr>
      <vt:lpstr>What Is Spring Cloud Data Flow</vt:lpstr>
      <vt:lpstr>Microservices Are Not Just For REST &amp; Web Apps</vt:lpstr>
      <vt:lpstr>Don’t Start From Scratch</vt:lpstr>
      <vt:lpstr>Replatforming</vt:lpstr>
      <vt:lpstr>Why SCDF on Tanzu?</vt:lpstr>
      <vt:lpstr>Spring Cloud Data Flow Sucess Stories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 Cloud  Data Flow</dc:title>
  <cp:lastModifiedBy>Martin McVay</cp:lastModifiedBy>
  <cp:revision>2</cp:revision>
  <dcterms:modified xsi:type="dcterms:W3CDTF">2021-04-14T09:56:35Z</dcterms:modified>
</cp:coreProperties>
</file>